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071" r:id="rId4"/>
  </p:sldMasterIdLst>
  <p:notesMasterIdLst>
    <p:notesMasterId r:id="rId43"/>
  </p:notesMasterIdLst>
  <p:sldIdLst>
    <p:sldId id="256" r:id="rId5"/>
    <p:sldId id="257" r:id="rId6"/>
    <p:sldId id="282" r:id="rId7"/>
    <p:sldId id="258" r:id="rId8"/>
    <p:sldId id="259" r:id="rId9"/>
    <p:sldId id="267" r:id="rId10"/>
    <p:sldId id="263" r:id="rId11"/>
    <p:sldId id="264" r:id="rId12"/>
    <p:sldId id="265" r:id="rId13"/>
    <p:sldId id="266" r:id="rId14"/>
    <p:sldId id="269" r:id="rId15"/>
    <p:sldId id="268" r:id="rId16"/>
    <p:sldId id="271" r:id="rId17"/>
    <p:sldId id="284" r:id="rId18"/>
    <p:sldId id="295" r:id="rId19"/>
    <p:sldId id="296" r:id="rId20"/>
    <p:sldId id="298" r:id="rId21"/>
    <p:sldId id="299" r:id="rId22"/>
    <p:sldId id="272" r:id="rId23"/>
    <p:sldId id="277" r:id="rId24"/>
    <p:sldId id="294" r:id="rId25"/>
    <p:sldId id="285" r:id="rId26"/>
    <p:sldId id="273" r:id="rId27"/>
    <p:sldId id="278" r:id="rId28"/>
    <p:sldId id="293" r:id="rId29"/>
    <p:sldId id="286" r:id="rId30"/>
    <p:sldId id="292" r:id="rId31"/>
    <p:sldId id="274" r:id="rId32"/>
    <p:sldId id="279" r:id="rId33"/>
    <p:sldId id="287" r:id="rId34"/>
    <p:sldId id="275" r:id="rId35"/>
    <p:sldId id="280" r:id="rId36"/>
    <p:sldId id="288" r:id="rId37"/>
    <p:sldId id="291" r:id="rId38"/>
    <p:sldId id="276" r:id="rId39"/>
    <p:sldId id="297" r:id="rId40"/>
    <p:sldId id="281" r:id="rId41"/>
    <p:sldId id="2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4FFDC-1638-4866-BE44-090DE91AFC98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3E64F-01A5-4D77-A8BB-74C4AE4F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2A1C-69AF-47BD-AAF5-7BC27A207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8BDC2-AA41-421D-86BC-E4038A18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6CC5-C816-4BDD-96D5-1CF0BAC4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585C-4C06-43E8-AD6E-BDD05037C901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1B08-ABC8-443F-AFF1-E3782909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84C-AF66-4924-9620-B305A46F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7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9458-2B16-4612-B795-DB797D8A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9DDB0-5AFF-4AFF-B677-72EBA66B4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59874-2C03-45F4-BF4A-E6482F80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9D7F-BD3B-415E-AE9A-BFA0DDEF331F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346C-7F7E-42FB-9C6E-85F79F9B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DBA3E-8B51-4B24-990E-04CBE2CB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4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0E6F5-1DE7-4DDD-849C-017A388B0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0F5C9-5FE0-4088-A6D2-547CD0703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6878D-4352-4649-B490-DF1DD559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4918F-1EB4-452F-B0B4-442813D9D3A4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307D-F84A-453F-A2DB-F1D1212D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45C55-E736-4EA6-A30C-44A2D0BC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8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E2CA-64B6-4A9C-8E2D-73400868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0105-B2E4-4491-AB09-933B8B740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FEBDA-049A-404E-901F-3D17467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DFB6-732C-4FA9-B7CD-D5E78C1A5AB7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72DF3-BBCB-4AD5-BFED-8A5FECFE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89873-1ED1-4F61-AD45-F6CB1C3D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0523-C34F-4792-ADA8-D786679A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E8A89-262F-4BC8-88B0-F441742BD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F2FBD-03EB-48DE-9BB7-3C7541C7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1A59-9B92-40FC-B7C5-90744C1B5F84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19FC8-32A1-41ED-8CC1-547A815E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A7B3-6115-4645-91D3-C747E21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4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7FA3-A8E4-4C9E-9628-753A508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5E30A-3195-4AA1-BA37-CD11671BD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5EEA4-AB22-4583-A48A-7E32B8660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A647C-A02A-40C0-B549-4663CC93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3DB92-B8A7-4E08-AE35-275960CE2485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AD04A-C14F-489A-BE3A-C5A9C393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ED23C-4212-47E1-BC97-6087ACBF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9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F60-4CC6-4D61-B8F8-2257CCD6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A6A76-4C2E-432E-A85C-F84E56EC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7C2B8-F48F-4EFA-8BE6-A60E2770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18CFD-1D63-4E58-A6A1-51C85E0BA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EECAC-7756-4CBB-BAA4-192EFDAD3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F3CDA-51E9-4CFA-85F3-763BAEDC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B7B-EC80-4829-9505-AD7100A7C5F3}" type="datetime1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4E611-0C54-4D1B-BFFE-5C439FEF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6EE0D-FF0F-44F5-9AFB-5E9478AE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5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6D1D-154E-4B76-B02D-FFF70DD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43075-3EA4-48EC-B4B1-799D679F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492B-9EE0-4C45-A56B-9FF8EF50E208}" type="datetime1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B0C98-592A-441E-BEEC-E5C011CB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F5264-B59A-432B-9066-ABE8694F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688B19-9E3D-4E4B-BA5B-F4CE6845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ADEC-819F-428B-B5CA-04D471A31672}" type="datetime1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52E00-8FBB-4A7C-83C2-CF0E76C5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23E60-FCD2-4527-B67A-E0C7BCDA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6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86B2-28B7-4656-A9E9-8E7DD9A7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D9716-9AF4-412F-B364-ED9B160D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E2C00-6C17-4173-AC41-D703F5A3C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B22F6-459F-41F5-AC34-84ED51C3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C341-F013-4C06-90DA-10CED6048CB3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8DA25-D289-4B64-AFF7-0B709CE2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9288D-E9A1-42F8-AF8F-B81F3997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F4EC-9EB0-4394-B4A1-38433C34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635D4-A4DB-490E-83F6-1DA7D2E9D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26898-AE83-414A-982A-B113EBEAE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011B-E0D0-456E-B83A-AA6D82F2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03BE-33FA-4FDE-81B8-1C3E9060A4B7}" type="datetime1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9D5D-DB97-4555-982C-43CAE8F0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1E81F-BAC9-418F-9C1A-D62D182E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FF4C9-1E9F-4507-ADCB-470BCD2A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89E4-ADE3-4637-A0DD-51D06047C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3BB6A-1B55-4F92-8B0B-74E0B7175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239E5-A8ED-4F1E-93BF-C5D54CCD914F}" type="datetime1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B348-959B-4D20-B30A-A566A4A58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BE0B6-6A8F-4760-BB8E-728B195C5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7C175-2A7D-402D-B200-84A988BE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7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tron.com/us/datasheets/contrinex-ultrasonic-sensors.pdf" TargetMode="External"/><Relationship Id="rId2" Type="http://schemas.openxmlformats.org/officeDocument/2006/relationships/hyperlink" Target="https://www.vishay.com/docs/37299/372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atasheetspdf.com/pdf-file/1260602/Schneider/NEMA17/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s-online.com/3432/A700000007927576.pdf" TargetMode="External"/><Relationship Id="rId2" Type="http://schemas.openxmlformats.org/officeDocument/2006/relationships/hyperlink" Target="https://components101.com/motors/servo-motor-basics-pinout-datashe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contact-evolution.ch/files/DC_motor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omponents101.com/sites/default/files/component_datasheet/4x4%20Keypad%20Module%20Datasheet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sensors/ir-sensor-module" TargetMode="External"/><Relationship Id="rId2" Type="http://schemas.openxmlformats.org/officeDocument/2006/relationships/hyperlink" Target="https://datasheetspdf.com/pdf/1380138/ETC1/HC-SR04/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wings.com/avr-atmega/ultrasonic-module-hc-sr04-interfacing-with-atmega1632." TargetMode="External"/><Relationship Id="rId3" Type="http://schemas.openxmlformats.org/officeDocument/2006/relationships/hyperlink" Target="https://atmega32-avr.com/servo-motor-control-using-avr-atmega32-microcontroller/" TargetMode="External"/><Relationship Id="rId7" Type="http://schemas.openxmlformats.org/officeDocument/2006/relationships/hyperlink" Target="https://github.com/Embedotronics/Atmega16-interfacing-with-LCD-in-4-bit-mode." TargetMode="External"/><Relationship Id="rId2" Type="http://schemas.openxmlformats.org/officeDocument/2006/relationships/hyperlink" Target="https://atmega32-avr.com/speed-direction-control-stepper-motor-using-avr-microcontroller/am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wS93t-uX4Q." TargetMode="External"/><Relationship Id="rId11" Type="http://schemas.openxmlformats.org/officeDocument/2006/relationships/hyperlink" Target="https://en.wikipedia.org/wiki/DC_motor." TargetMode="External"/><Relationship Id="rId5" Type="http://schemas.openxmlformats.org/officeDocument/2006/relationships/hyperlink" Target="https://learn.adafruit.com/all-about-stepper-motors." TargetMode="External"/><Relationship Id="rId10" Type="http://schemas.openxmlformats.org/officeDocument/2006/relationships/hyperlink" Target="https://embedds.com/interfacing-dc-motor-to-atmega32/" TargetMode="External"/><Relationship Id="rId4" Type="http://schemas.openxmlformats.org/officeDocument/2006/relationships/hyperlink" Target="https://atmega32-avr.com/atmega-32-pinout/.%20%5bAccessed%2029%20September%202021%5d." TargetMode="External"/><Relationship Id="rId9" Type="http://schemas.openxmlformats.org/officeDocument/2006/relationships/hyperlink" Target="https://www.electronicwings.com/avr-atmega/interfacing-lcd-16x2-in-4-bit-mode-with-atmega-16-32-.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ILcT4oXj9GX8DXqPTRbnsRM1xtLKLiQE/view?usp=drive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1A33-EF8B-46BC-BAB6-DDBF6FC38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975" y="2490447"/>
            <a:ext cx="9144000" cy="1877106"/>
          </a:xfrm>
        </p:spPr>
        <p:txBody>
          <a:bodyPr>
            <a:normAutofit fontScale="90000"/>
          </a:bodyPr>
          <a:lstStyle/>
          <a:p>
            <a:br>
              <a:rPr lang="en-US" sz="2800" dirty="0">
                <a:effectLst/>
                <a:latin typeface="+mn-lt"/>
                <a:ea typeface="Batang" panose="02030600000101010101" pitchFamily="18" charset="-127"/>
              </a:rPr>
            </a:br>
            <a:br>
              <a:rPr lang="en-US" sz="2800" b="1" dirty="0">
                <a:effectLst/>
                <a:latin typeface="+mn-lt"/>
                <a:ea typeface="Batang" panose="02030600000101010101" pitchFamily="18" charset="-127"/>
              </a:rPr>
            </a:br>
            <a:r>
              <a:rPr lang="en-US" sz="4900" b="1" dirty="0">
                <a:effectLst/>
                <a:latin typeface="+mn-lt"/>
                <a:ea typeface="Batang" panose="02030600000101010101" pitchFamily="18" charset="-127"/>
              </a:rPr>
              <a:t>Automatic Coconut Breaking, Scraping, and Grinding </a:t>
            </a:r>
            <a:r>
              <a:rPr lang="en-US" sz="4900" b="1" dirty="0">
                <a:latin typeface="+mn-lt"/>
                <a:ea typeface="Batang" panose="02030600000101010101" pitchFamily="18" charset="-127"/>
              </a:rPr>
              <a:t>M</a:t>
            </a:r>
            <a:r>
              <a:rPr lang="en-US" sz="4900" b="1" dirty="0">
                <a:effectLst/>
                <a:latin typeface="+mn-lt"/>
                <a:ea typeface="Batang" panose="02030600000101010101" pitchFamily="18" charset="-127"/>
              </a:rPr>
              <a:t>achine</a:t>
            </a:r>
            <a:b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</a:b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B5E63-08BB-4222-A97B-E8A48D180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7975" y="4507107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endParaRPr lang="en-US" sz="3600" dirty="0"/>
          </a:p>
          <a:p>
            <a:pPr algn="r"/>
            <a:endParaRPr lang="en-US" sz="3600" dirty="0"/>
          </a:p>
          <a:p>
            <a:pPr algn="r"/>
            <a:r>
              <a:rPr lang="en-US" sz="3500" dirty="0"/>
              <a:t>Group No:15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4C2FE-3E9C-4406-B1C4-F379C1F079AC}"/>
              </a:ext>
            </a:extLst>
          </p:cNvPr>
          <p:cNvSpPr txBox="1"/>
          <p:nvPr/>
        </p:nvSpPr>
        <p:spPr>
          <a:xfrm>
            <a:off x="4245429" y="695131"/>
            <a:ext cx="330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1900 (ICT Project)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Interim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64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146-3DC7-4B61-A6F0-C81AE367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Circuit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559E9-799B-4FB3-B4F1-BE70119EF472}"/>
              </a:ext>
            </a:extLst>
          </p:cNvPr>
          <p:cNvSpPr txBox="1"/>
          <p:nvPr/>
        </p:nvSpPr>
        <p:spPr>
          <a:xfrm>
            <a:off x="4467172" y="6445217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4 –Circuit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16671-353E-43CD-89AE-8F211282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54" y="1024468"/>
            <a:ext cx="6395849" cy="54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1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6234-D94D-471A-B40F-26F1233A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5C42-872A-41BB-9FE3-EE0A359F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601"/>
            <a:ext cx="10772775" cy="5411754"/>
          </a:xfrm>
        </p:spPr>
        <p:txBody>
          <a:bodyPr>
            <a:normAutofit fontScale="85000" lnSpcReduction="20000"/>
          </a:bodyPr>
          <a:lstStyle/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100" b="1" dirty="0">
                <a:effectLst/>
                <a:ea typeface="Batang" panose="02030600000101010101" pitchFamily="18" charset="-127"/>
              </a:rPr>
              <a:t>: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Atmel Studio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Simulation software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Blender software</a:t>
            </a: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100" b="1" dirty="0">
                <a:effectLst/>
                <a:ea typeface="Batang" panose="02030600000101010101" pitchFamily="18" charset="-127"/>
              </a:rPr>
              <a:t>: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Microcontroller: Atmega32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IR Sensor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Ultrasonic sensor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Keypad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Alarm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Display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Stepper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Servo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DC motor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Push button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effectLst/>
                <a:ea typeface="Batang" panose="02030600000101010101" pitchFamily="18" charset="-127"/>
              </a:rPr>
              <a:t>Blender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9C6C6F7-8745-4DE4-846F-E35AF3C2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043" y="5043633"/>
            <a:ext cx="919163" cy="919163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D10CD-E75E-421F-ABB6-8859C9622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14" y="1317349"/>
            <a:ext cx="1291666" cy="1066801"/>
          </a:xfrm>
          <a:prstGeom prst="rect">
            <a:avLst/>
          </a:prstGeom>
        </p:spPr>
      </p:pic>
      <p:pic>
        <p:nvPicPr>
          <p:cNvPr id="23" name="Picture 22" descr="A picture containing camera, projector, adapter&#10;&#10;Description automatically generated">
            <a:extLst>
              <a:ext uri="{FF2B5EF4-FFF2-40B4-BE49-F238E27FC236}">
                <a16:creationId xmlns:a16="http://schemas.microsoft.com/office/drawing/2014/main" id="{5C654812-B26F-41A4-A61E-EDCB08869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06" y="1535870"/>
            <a:ext cx="847725" cy="847725"/>
          </a:xfrm>
          <a:prstGeom prst="rect">
            <a:avLst/>
          </a:prstGeom>
        </p:spPr>
      </p:pic>
      <p:pic>
        <p:nvPicPr>
          <p:cNvPr id="25" name="Picture 24" descr="A picture containing text, electronics, calculator, keyboard&#10;&#10;Description automatically generated">
            <a:extLst>
              <a:ext uri="{FF2B5EF4-FFF2-40B4-BE49-F238E27FC236}">
                <a16:creationId xmlns:a16="http://schemas.microsoft.com/office/drawing/2014/main" id="{8F1E50A6-2686-4E46-A6C8-650C9EEC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7898" y="3368076"/>
            <a:ext cx="1209352" cy="953148"/>
          </a:xfrm>
          <a:prstGeom prst="rect">
            <a:avLst/>
          </a:prstGeom>
        </p:spPr>
      </p:pic>
      <p:pic>
        <p:nvPicPr>
          <p:cNvPr id="27" name="Picture 26" descr="A picture containing electronics, loudspeaker&#10;&#10;Description automatically generated">
            <a:extLst>
              <a:ext uri="{FF2B5EF4-FFF2-40B4-BE49-F238E27FC236}">
                <a16:creationId xmlns:a16="http://schemas.microsoft.com/office/drawing/2014/main" id="{17F5BFFA-DC65-4376-869B-3AB5EDBBC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6" y="3223174"/>
            <a:ext cx="1066802" cy="1066802"/>
          </a:xfrm>
          <a:prstGeom prst="rect">
            <a:avLst/>
          </a:prstGeom>
        </p:spPr>
      </p:pic>
      <p:pic>
        <p:nvPicPr>
          <p:cNvPr id="29" name="Picture 2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14727C2-A6E7-4CD9-9D8A-3A5F81A0D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05" y="3125497"/>
            <a:ext cx="1395412" cy="1097577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29AB66F-C3DF-41D3-A24C-9BAF89B8B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03" y="4983438"/>
            <a:ext cx="1484314" cy="926212"/>
          </a:xfrm>
          <a:prstGeom prst="rect">
            <a:avLst/>
          </a:prstGeom>
        </p:spPr>
      </p:pic>
      <p:pic>
        <p:nvPicPr>
          <p:cNvPr id="33" name="Picture 3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9354B8C-1FAB-45E1-81ED-F90BEBC75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6" y="4983438"/>
            <a:ext cx="1183984" cy="1114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D080E6-00AF-431E-A354-FF942B1A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38" y="127711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C6A6-13ED-45C2-9E3F-639746BA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Cost Estimation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7E6FC7-2283-420F-B728-D71CB9052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917112"/>
              </p:ext>
            </p:extLst>
          </p:nvPr>
        </p:nvGraphicFramePr>
        <p:xfrm>
          <a:off x="1351383" y="1411291"/>
          <a:ext cx="8752866" cy="4909968"/>
        </p:xfrm>
        <a:graphic>
          <a:graphicData uri="http://schemas.openxmlformats.org/drawingml/2006/table">
            <a:tbl>
              <a:tblPr firstRow="1" bandRow="1"/>
              <a:tblGrid>
                <a:gridCol w="2205327">
                  <a:extLst>
                    <a:ext uri="{9D8B030D-6E8A-4147-A177-3AD203B41FA5}">
                      <a16:colId xmlns:a16="http://schemas.microsoft.com/office/drawing/2014/main" val="1710970702"/>
                    </a:ext>
                  </a:extLst>
                </a:gridCol>
                <a:gridCol w="2136885">
                  <a:extLst>
                    <a:ext uri="{9D8B030D-6E8A-4147-A177-3AD203B41FA5}">
                      <a16:colId xmlns:a16="http://schemas.microsoft.com/office/drawing/2014/main" val="375067880"/>
                    </a:ext>
                  </a:extLst>
                </a:gridCol>
                <a:gridCol w="2205327">
                  <a:extLst>
                    <a:ext uri="{9D8B030D-6E8A-4147-A177-3AD203B41FA5}">
                      <a16:colId xmlns:a16="http://schemas.microsoft.com/office/drawing/2014/main" val="3958713205"/>
                    </a:ext>
                  </a:extLst>
                </a:gridCol>
                <a:gridCol w="2205327">
                  <a:extLst>
                    <a:ext uri="{9D8B030D-6E8A-4147-A177-3AD203B41FA5}">
                      <a16:colId xmlns:a16="http://schemas.microsoft.com/office/drawing/2014/main" val="1726243215"/>
                    </a:ext>
                  </a:extLst>
                </a:gridCol>
              </a:tblGrid>
              <a:tr h="31787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Price (Rs)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Subtotal (Rs)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569748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Atmega32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60949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 sensor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160826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110956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Alarm 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80896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Keypad (3*3)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609197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Display (2*16)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281872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button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2671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327121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Stepper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928830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DC motor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18655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Blender system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13437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Finishing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019281"/>
                  </a:ext>
                </a:extLst>
              </a:tr>
              <a:tr h="31787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16185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789" marR="89789" marT="44895" marB="4489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6968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FFEA53-E33E-480B-8EEF-3BE2551CBDC4}"/>
              </a:ext>
            </a:extLst>
          </p:cNvPr>
          <p:cNvSpPr txBox="1"/>
          <p:nvPr/>
        </p:nvSpPr>
        <p:spPr>
          <a:xfrm>
            <a:off x="4752767" y="6414565"/>
            <a:ext cx="23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Figure 5 – Estimated cost </a:t>
            </a:r>
          </a:p>
        </p:txBody>
      </p:sp>
    </p:spTree>
    <p:extLst>
      <p:ext uri="{BB962C8B-B14F-4D97-AF65-F5344CB8AC3E}">
        <p14:creationId xmlns:p14="http://schemas.microsoft.com/office/powerpoint/2010/main" val="342450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955-451E-426C-ABE5-A8C48D9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8613-5ACF-4A0E-B51C-C7249D55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36" y="1390262"/>
            <a:ext cx="11353800" cy="53930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Member 1 </a:t>
            </a:r>
            <a:r>
              <a:rPr lang="en-US" sz="2200" dirty="0"/>
              <a:t>: </a:t>
            </a:r>
            <a:r>
              <a:rPr lang="en-US" sz="2200" dirty="0" err="1"/>
              <a:t>Nusky</a:t>
            </a:r>
            <a:r>
              <a:rPr lang="en-US" sz="2200" dirty="0"/>
              <a:t> M.N.N.(</a:t>
            </a: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204146L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Individual contribution</a:t>
            </a:r>
          </a:p>
          <a:p>
            <a:r>
              <a:rPr lang="en-US" sz="2200" dirty="0"/>
              <a:t>Designing and programming the Digital display and Ultrasonic sensor modules.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Responsibilities</a:t>
            </a:r>
          </a:p>
          <a:p>
            <a:r>
              <a:rPr lang="en-US" sz="2200" dirty="0"/>
              <a:t>To study the basic microcontroller concepts.</a:t>
            </a:r>
          </a:p>
          <a:p>
            <a:r>
              <a:rPr lang="en-US" sz="2200" dirty="0"/>
              <a:t>To study the simulation software and programming software.</a:t>
            </a:r>
          </a:p>
          <a:p>
            <a:r>
              <a:rPr lang="en-US" sz="2200" dirty="0"/>
              <a:t>To design and program Digital display and Ultrasonic sensor modules.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Ultrasonic Sensor</a:t>
            </a:r>
          </a:p>
          <a:p>
            <a:pPr marL="0" indent="0">
              <a:buNone/>
            </a:pPr>
            <a:r>
              <a:rPr lang="en-US" sz="2200" dirty="0"/>
              <a:t>Maximum Voltage – 5V</a:t>
            </a:r>
          </a:p>
          <a:p>
            <a:pPr marL="0" indent="0">
              <a:buNone/>
            </a:pPr>
            <a:r>
              <a:rPr lang="en-US" sz="2200" dirty="0"/>
              <a:t>Maximum Current – 20mA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88D154-10C9-4706-A86E-B181B443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196" y="829617"/>
            <a:ext cx="2443162" cy="17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7A7C5-BC7F-4958-B6D4-3A122B4C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196" y="2899622"/>
            <a:ext cx="2620765" cy="162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62CDF-3CB9-4599-9475-A59A3836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182" y="4878868"/>
            <a:ext cx="2454410" cy="17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DD4-4E3A-4555-9B84-663F554A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98" y="294865"/>
            <a:ext cx="10515600" cy="1277063"/>
          </a:xfrm>
        </p:spPr>
        <p:txBody>
          <a:bodyPr/>
          <a:lstStyle/>
          <a:p>
            <a:r>
              <a:rPr lang="en-US" b="1" dirty="0"/>
              <a:t>Circuit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0A46B-6643-4CB9-8DCE-8D78E4CC0A87}"/>
              </a:ext>
            </a:extLst>
          </p:cNvPr>
          <p:cNvSpPr txBox="1"/>
          <p:nvPr/>
        </p:nvSpPr>
        <p:spPr>
          <a:xfrm>
            <a:off x="4500577" y="6424635"/>
            <a:ext cx="282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6 -Ultrasonic sensor circuit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28878-2760-410F-8723-E7E80B97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80" y="1403979"/>
            <a:ext cx="8680436" cy="48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0E77-EA3F-4FBD-BFDF-0FCF38F5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pic>
        <p:nvPicPr>
          <p:cNvPr id="4" name="Picture 3" descr="Word&#10;&#10;Description automatically generated">
            <a:extLst>
              <a:ext uri="{FF2B5EF4-FFF2-40B4-BE49-F238E27FC236}">
                <a16:creationId xmlns:a16="http://schemas.microsoft.com/office/drawing/2014/main" id="{E8A33FB2-F980-42A6-82A0-3410CAE83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60" r="67536" b="38114"/>
          <a:stretch/>
        </p:blipFill>
        <p:spPr bwMode="auto">
          <a:xfrm>
            <a:off x="232361" y="1505304"/>
            <a:ext cx="6035783" cy="4616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BBBF0E6-4989-4D7B-89FA-DD0177F9F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6" r="73663" b="33478"/>
          <a:stretch/>
        </p:blipFill>
        <p:spPr bwMode="auto">
          <a:xfrm>
            <a:off x="6268144" y="1597996"/>
            <a:ext cx="5572403" cy="4756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F2AD8-D922-4170-BD08-474FCF691AB7}"/>
              </a:ext>
            </a:extLst>
          </p:cNvPr>
          <p:cNvSpPr txBox="1"/>
          <p:nvPr/>
        </p:nvSpPr>
        <p:spPr>
          <a:xfrm>
            <a:off x="4949029" y="6492875"/>
            <a:ext cx="263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7 -Ultrasonic sensor C code</a:t>
            </a:r>
          </a:p>
        </p:txBody>
      </p:sp>
    </p:spTree>
    <p:extLst>
      <p:ext uri="{BB962C8B-B14F-4D97-AF65-F5344CB8AC3E}">
        <p14:creationId xmlns:p14="http://schemas.microsoft.com/office/powerpoint/2010/main" val="334868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4881-D00E-4E6A-A17F-20612B72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E83A62-CF4C-4CF2-9AEB-E43DE676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Digital Display</a:t>
            </a:r>
          </a:p>
          <a:p>
            <a:pPr marL="0" indent="0">
              <a:buNone/>
            </a:pPr>
            <a:r>
              <a:rPr lang="en-US" sz="2800" dirty="0"/>
              <a:t>Maximum Voltage – 5V</a:t>
            </a:r>
          </a:p>
          <a:p>
            <a:pPr marL="0" indent="0">
              <a:buNone/>
            </a:pPr>
            <a:r>
              <a:rPr lang="en-US" sz="2800" dirty="0"/>
              <a:t>Maximum Current – 5mA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Links to speciation Data Sheets : 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https://www.vishay.com/docs/37299/37299.pdf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http://www.pantron.com/us/datasheets/contrinex-ultrasonic-sensors.pdf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AB9FDF9-69DB-478B-B3A0-6BCF86F15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09" y="1392108"/>
            <a:ext cx="3178991" cy="2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9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C61B-6628-4C4D-8746-6EA047BC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Diagram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12611DF-FA19-4701-8A97-AE9AFF05E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8" b="7162"/>
          <a:stretch/>
        </p:blipFill>
        <p:spPr>
          <a:xfrm>
            <a:off x="1276663" y="1543898"/>
            <a:ext cx="9246846" cy="4614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78BDB-FE58-4883-89BB-EAD554314BDD}"/>
              </a:ext>
            </a:extLst>
          </p:cNvPr>
          <p:cNvSpPr txBox="1"/>
          <p:nvPr/>
        </p:nvSpPr>
        <p:spPr>
          <a:xfrm>
            <a:off x="4487665" y="6354375"/>
            <a:ext cx="282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8 –Digital display 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01923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47F3-5643-4D71-BF7F-EA2274A8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1325563"/>
          </a:xfrm>
        </p:spPr>
        <p:txBody>
          <a:bodyPr/>
          <a:lstStyle/>
          <a:p>
            <a:r>
              <a:rPr lang="en-US" b="1" dirty="0"/>
              <a:t>Compiled code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652966-11C5-4749-95E1-88C5F8D30F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BA821B-100D-4C52-A099-30387940A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94"/>
          <a:stretch/>
        </p:blipFill>
        <p:spPr>
          <a:xfrm>
            <a:off x="1017900" y="1287624"/>
            <a:ext cx="4561806" cy="513183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23A239-6CF1-48E1-83DB-D0B248DFD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92"/>
          <a:stretch/>
        </p:blipFill>
        <p:spPr>
          <a:xfrm>
            <a:off x="5943599" y="541176"/>
            <a:ext cx="4716453" cy="5878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5230A-A269-4D9C-B9D9-3585D9AD398F}"/>
              </a:ext>
            </a:extLst>
          </p:cNvPr>
          <p:cNvSpPr txBox="1"/>
          <p:nvPr/>
        </p:nvSpPr>
        <p:spPr>
          <a:xfrm>
            <a:off x="4909240" y="6534347"/>
            <a:ext cx="282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9 –Digital display c code</a:t>
            </a:r>
          </a:p>
        </p:txBody>
      </p:sp>
    </p:spTree>
    <p:extLst>
      <p:ext uri="{BB962C8B-B14F-4D97-AF65-F5344CB8AC3E}">
        <p14:creationId xmlns:p14="http://schemas.microsoft.com/office/powerpoint/2010/main" val="311666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F4C7-D984-4648-BD76-09A763DB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C9FF-0BD1-4321-81C9-4446E156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407" y="1690688"/>
            <a:ext cx="11353800" cy="50366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dirty="0"/>
              <a:t>Member 2 </a:t>
            </a:r>
            <a:r>
              <a:rPr lang="en-US" sz="2600" dirty="0"/>
              <a:t>: Banu A.G.S.(204018X)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600" b="1" dirty="0"/>
              <a:t>Individual contribution</a:t>
            </a:r>
          </a:p>
          <a:p>
            <a:r>
              <a:rPr lang="en-US" sz="2600" dirty="0"/>
              <a:t>Designing and programming the Stepper motor module and power supply.</a:t>
            </a:r>
          </a:p>
          <a:p>
            <a:pPr marL="457200" lvl="1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600" b="1" dirty="0"/>
              <a:t>Responsibilities</a:t>
            </a:r>
          </a:p>
          <a:p>
            <a:r>
              <a:rPr lang="en-US" sz="2600" dirty="0"/>
              <a:t>To study the basic microcontroller concepts.</a:t>
            </a:r>
          </a:p>
          <a:p>
            <a:r>
              <a:rPr lang="en-US" sz="2600" dirty="0"/>
              <a:t>To study the simulation software and programming software.</a:t>
            </a:r>
          </a:p>
          <a:p>
            <a:r>
              <a:rPr lang="en-US" sz="2600" dirty="0"/>
              <a:t>To design and program stepper motor module and power supply.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Maximum Voltage  - 12V</a:t>
            </a:r>
          </a:p>
          <a:p>
            <a:pPr marL="0" indent="0">
              <a:buNone/>
            </a:pPr>
            <a:r>
              <a:rPr lang="en-US" sz="2400" dirty="0"/>
              <a:t>Maximum Current  - 1.68A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/>
              <a:t>Link to speciation Data Sheet 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https://datasheetspdf.com/pdf-file/1260602/Schneider/NEMA17/1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B594F-3042-4891-83FC-6FF48C73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478" y="2479602"/>
            <a:ext cx="2482735" cy="189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DED76-DFF5-42F7-8C8F-213742D9F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246" y="4974470"/>
            <a:ext cx="2383967" cy="1494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FDCE4-2CEB-4B8E-82B1-F650489DE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45" y="733178"/>
            <a:ext cx="1351967" cy="13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7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B4A6-2773-4C72-A45A-2112E1B3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994" y="678458"/>
            <a:ext cx="10387239" cy="877626"/>
          </a:xfrm>
        </p:spPr>
        <p:txBody>
          <a:bodyPr>
            <a:normAutofit/>
          </a:bodyPr>
          <a:lstStyle/>
          <a:p>
            <a:r>
              <a:rPr lang="en-US" b="1" dirty="0"/>
              <a:t>Group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2C2011-B344-4901-AD46-49A9F8FE9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75713"/>
              </p:ext>
            </p:extLst>
          </p:nvPr>
        </p:nvGraphicFramePr>
        <p:xfrm>
          <a:off x="700994" y="1888696"/>
          <a:ext cx="10790012" cy="43256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7503">
                  <a:extLst>
                    <a:ext uri="{9D8B030D-6E8A-4147-A177-3AD203B41FA5}">
                      <a16:colId xmlns:a16="http://schemas.microsoft.com/office/drawing/2014/main" val="2938475283"/>
                    </a:ext>
                  </a:extLst>
                </a:gridCol>
                <a:gridCol w="2697503">
                  <a:extLst>
                    <a:ext uri="{9D8B030D-6E8A-4147-A177-3AD203B41FA5}">
                      <a16:colId xmlns:a16="http://schemas.microsoft.com/office/drawing/2014/main" val="706971321"/>
                    </a:ext>
                  </a:extLst>
                </a:gridCol>
                <a:gridCol w="2697503">
                  <a:extLst>
                    <a:ext uri="{9D8B030D-6E8A-4147-A177-3AD203B41FA5}">
                      <a16:colId xmlns:a16="http://schemas.microsoft.com/office/drawing/2014/main" val="1144897539"/>
                    </a:ext>
                  </a:extLst>
                </a:gridCol>
                <a:gridCol w="2697503">
                  <a:extLst>
                    <a:ext uri="{9D8B030D-6E8A-4147-A177-3AD203B41FA5}">
                      <a16:colId xmlns:a16="http://schemas.microsoft.com/office/drawing/2014/main" val="99184448"/>
                    </a:ext>
                  </a:extLst>
                </a:gridCol>
              </a:tblGrid>
              <a:tr h="6836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Registration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19393"/>
                  </a:ext>
                </a:extLst>
              </a:tr>
              <a:tr h="728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Nusky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M.N.N.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204146L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4083"/>
                  </a:ext>
                </a:extLst>
              </a:tr>
              <a:tr h="728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Banu A.G.S.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204018X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4020"/>
                  </a:ext>
                </a:extLst>
              </a:tr>
              <a:tr h="728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Karunaweera R.L.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204096G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8234"/>
                  </a:ext>
                </a:extLst>
              </a:tr>
              <a:tr h="728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Kumarasingha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H.J.A.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204108A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70562"/>
                  </a:ext>
                </a:extLst>
              </a:tr>
              <a:tr h="728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Lamahewage</a:t>
                      </a:r>
                      <a:r>
                        <a:rPr lang="en-US" dirty="0"/>
                        <a:t> D.R.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204114M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533685"/>
                  </a:ext>
                </a:extLst>
              </a:tr>
            </a:tbl>
          </a:graphicData>
        </a:graphic>
      </p:graphicFrame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BFB4E2E-E0EC-4918-9D5C-40851C932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69" y="2611247"/>
            <a:ext cx="544967" cy="704306"/>
          </a:xfrm>
          <a:prstGeom prst="rect">
            <a:avLst/>
          </a:prstGeom>
        </p:spPr>
      </p:pic>
      <p:pic>
        <p:nvPicPr>
          <p:cNvPr id="8" name="Picture 7" descr="A person wearing a white head scarf&#10;&#10;Description automatically generated with medium confidence">
            <a:extLst>
              <a:ext uri="{FF2B5EF4-FFF2-40B4-BE49-F238E27FC236}">
                <a16:creationId xmlns:a16="http://schemas.microsoft.com/office/drawing/2014/main" id="{88E5DDD9-C626-476B-9073-6BA1EE962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487" y="3306004"/>
            <a:ext cx="544967" cy="696800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A822A7A-9677-46EC-9989-ABA432C0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486" y="4026033"/>
            <a:ext cx="544967" cy="731943"/>
          </a:xfrm>
          <a:prstGeom prst="rect">
            <a:avLst/>
          </a:prstGeom>
        </p:spPr>
      </p:pic>
      <p:pic>
        <p:nvPicPr>
          <p:cNvPr id="12" name="Picture 11" descr="A person in a pink dress&#10;&#10;Description automatically generated with low confidence">
            <a:extLst>
              <a:ext uri="{FF2B5EF4-FFF2-40B4-BE49-F238E27FC236}">
                <a16:creationId xmlns:a16="http://schemas.microsoft.com/office/drawing/2014/main" id="{E8F8DB22-D73B-400B-A63A-6A7BB048A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488" y="4747018"/>
            <a:ext cx="544966" cy="741779"/>
          </a:xfrm>
          <a:prstGeom prst="rect">
            <a:avLst/>
          </a:prstGeom>
        </p:spPr>
      </p:pic>
      <p:pic>
        <p:nvPicPr>
          <p:cNvPr id="14" name="Picture 13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65E47BC0-9F34-49A8-A9DE-D7C1EC5E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51" y="5495731"/>
            <a:ext cx="528203" cy="7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F218-CD05-4704-BBEC-5B6D77AF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Diagram</a:t>
            </a:r>
            <a:endParaRPr lang="en-US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9FA588B-DA27-4935-AE3C-942A4599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20" y="1690688"/>
            <a:ext cx="5969811" cy="4136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8CB367-69DD-4058-A155-F6FE88670EEF}"/>
              </a:ext>
            </a:extLst>
          </p:cNvPr>
          <p:cNvSpPr txBox="1"/>
          <p:nvPr/>
        </p:nvSpPr>
        <p:spPr>
          <a:xfrm>
            <a:off x="4344546" y="6050709"/>
            <a:ext cx="2779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10-Stepper motor 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52838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2988-205C-4C55-8709-78F652A9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282D19-66EB-4E98-B401-1DC505856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8" r="29987" b="22352"/>
          <a:stretch/>
        </p:blipFill>
        <p:spPr bwMode="auto">
          <a:xfrm>
            <a:off x="163401" y="1690688"/>
            <a:ext cx="6302714" cy="4271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3CABEFA0-E3FC-4E13-B5B2-D3BC97CF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15" r="34797" b="21649"/>
          <a:stretch/>
        </p:blipFill>
        <p:spPr bwMode="auto">
          <a:xfrm>
            <a:off x="6466115" y="1690687"/>
            <a:ext cx="5197264" cy="42715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FDA66-6F6D-453D-95DB-CDB38E545976}"/>
              </a:ext>
            </a:extLst>
          </p:cNvPr>
          <p:cNvSpPr txBox="1"/>
          <p:nvPr/>
        </p:nvSpPr>
        <p:spPr>
          <a:xfrm>
            <a:off x="4959017" y="6215876"/>
            <a:ext cx="2273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11 - Stepper motor C code</a:t>
            </a:r>
          </a:p>
        </p:txBody>
      </p:sp>
    </p:spTree>
    <p:extLst>
      <p:ext uri="{BB962C8B-B14F-4D97-AF65-F5344CB8AC3E}">
        <p14:creationId xmlns:p14="http://schemas.microsoft.com/office/powerpoint/2010/main" val="74253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9E3F-8316-4C10-AF31-4DA6BE1E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Diagram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79DD3-88A1-4064-B0F3-60D44E09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53" y="1542711"/>
            <a:ext cx="6762162" cy="4410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DD188-5A24-4F14-8CD5-41E5AB13079E}"/>
              </a:ext>
            </a:extLst>
          </p:cNvPr>
          <p:cNvSpPr txBox="1"/>
          <p:nvPr/>
        </p:nvSpPr>
        <p:spPr>
          <a:xfrm>
            <a:off x="5086270" y="6075917"/>
            <a:ext cx="1711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Figure 12 -Power supply</a:t>
            </a:r>
          </a:p>
        </p:txBody>
      </p:sp>
    </p:spTree>
    <p:extLst>
      <p:ext uri="{BB962C8B-B14F-4D97-AF65-F5344CB8AC3E}">
        <p14:creationId xmlns:p14="http://schemas.microsoft.com/office/powerpoint/2010/main" val="2321639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820B-7E87-475F-9D8B-2A66BC88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70FD9-52A8-4F8E-91BA-2976DEEB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1170298" cy="53930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b="1" dirty="0"/>
              <a:t>Member 3 </a:t>
            </a:r>
            <a:r>
              <a:rPr lang="en-US" sz="2200" dirty="0"/>
              <a:t>: </a:t>
            </a:r>
            <a:r>
              <a:rPr lang="en-US" sz="2100" dirty="0"/>
              <a:t>Karunaweera R.L.(204096G)</a:t>
            </a:r>
          </a:p>
          <a:p>
            <a:pPr marL="0" indent="0">
              <a:buNone/>
            </a:pPr>
            <a:endParaRPr lang="en-US" sz="500" b="1" dirty="0"/>
          </a:p>
          <a:p>
            <a:pPr marL="0" indent="0">
              <a:buNone/>
            </a:pPr>
            <a:r>
              <a:rPr lang="en-US" sz="2300" b="1" dirty="0"/>
              <a:t>Individual contribution</a:t>
            </a:r>
          </a:p>
          <a:p>
            <a:r>
              <a:rPr lang="en-US" sz="2100" dirty="0"/>
              <a:t>Designing and programming the servo motor and buzzer modules.</a:t>
            </a:r>
          </a:p>
          <a:p>
            <a:pPr marL="457200" lvl="1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300" b="1" dirty="0"/>
              <a:t>Responsibilities</a:t>
            </a:r>
          </a:p>
          <a:p>
            <a:r>
              <a:rPr lang="en-US" sz="2100" dirty="0"/>
              <a:t>To study the basic microcontroller concepts.</a:t>
            </a:r>
          </a:p>
          <a:p>
            <a:r>
              <a:rPr lang="en-US" sz="2100" dirty="0"/>
              <a:t>To study the simulation software and programming software.</a:t>
            </a:r>
          </a:p>
          <a:p>
            <a:r>
              <a:rPr lang="en-US" sz="2100" dirty="0"/>
              <a:t>To design and program servo motor and buzzer modules.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Links to speciation Data Sheets : </a:t>
            </a:r>
          </a:p>
          <a:p>
            <a:pPr marL="0" indent="0">
              <a:buNone/>
            </a:pPr>
            <a:r>
              <a:rPr lang="en-US" sz="2100" dirty="0">
                <a:hlinkClick r:id="rId2"/>
              </a:rPr>
              <a:t>https://components101.com/motors/servo-motor-basics-pinout-datasheet</a:t>
            </a:r>
            <a:endParaRPr lang="en-US" sz="2100" dirty="0"/>
          </a:p>
          <a:p>
            <a:pPr marL="0" indent="0">
              <a:buNone/>
            </a:pPr>
            <a:r>
              <a:rPr lang="en-US" sz="2100" dirty="0">
                <a:hlinkClick r:id="rId3"/>
              </a:rPr>
              <a:t>https://docs.rs-online.com/3432/A700000007927576.pdf</a:t>
            </a:r>
            <a:endParaRPr lang="en-US" sz="2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B9B87EC-8A83-4E12-85B5-12A1C4B90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4" b="2179"/>
          <a:stretch/>
        </p:blipFill>
        <p:spPr bwMode="auto">
          <a:xfrm>
            <a:off x="9384575" y="1041287"/>
            <a:ext cx="2391719" cy="1073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DA1F-86A2-42F3-8CEF-D8DB2355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166" y="2563613"/>
            <a:ext cx="205253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1BCA44-E99A-4007-A99B-954DA67B6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06235"/>
              </p:ext>
            </p:extLst>
          </p:nvPr>
        </p:nvGraphicFramePr>
        <p:xfrm>
          <a:off x="838200" y="4358470"/>
          <a:ext cx="6393025" cy="11465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6154">
                  <a:extLst>
                    <a:ext uri="{9D8B030D-6E8A-4147-A177-3AD203B41FA5}">
                      <a16:colId xmlns:a16="http://schemas.microsoft.com/office/drawing/2014/main" val="1337645106"/>
                    </a:ext>
                  </a:extLst>
                </a:gridCol>
                <a:gridCol w="2140717">
                  <a:extLst>
                    <a:ext uri="{9D8B030D-6E8A-4147-A177-3AD203B41FA5}">
                      <a16:colId xmlns:a16="http://schemas.microsoft.com/office/drawing/2014/main" val="146444852"/>
                    </a:ext>
                  </a:extLst>
                </a:gridCol>
                <a:gridCol w="2126154">
                  <a:extLst>
                    <a:ext uri="{9D8B030D-6E8A-4147-A177-3AD203B41FA5}">
                      <a16:colId xmlns:a16="http://schemas.microsoft.com/office/drawing/2014/main" val="2996166482"/>
                    </a:ext>
                  </a:extLst>
                </a:gridCol>
              </a:tblGrid>
              <a:tr h="382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Maximum Voltage</a:t>
                      </a:r>
                      <a:endParaRPr lang="en-US" sz="1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Maximum Current</a:t>
                      </a:r>
                      <a:endParaRPr lang="en-US" sz="1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864769"/>
                  </a:ext>
                </a:extLst>
              </a:tr>
              <a:tr h="382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Servo motor</a:t>
                      </a:r>
                      <a:endParaRPr lang="en-US" sz="1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6V</a:t>
                      </a: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1A</a:t>
                      </a: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054848"/>
                  </a:ext>
                </a:extLst>
              </a:tr>
              <a:tr h="3821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Buzzer</a:t>
                      </a:r>
                      <a:endParaRPr lang="en-US" sz="1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20V</a:t>
                      </a: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10mA</a:t>
                      </a:r>
                    </a:p>
                  </a:txBody>
                  <a:tcPr marL="68580" marR="68580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890697"/>
                  </a:ext>
                </a:extLst>
              </a:tr>
            </a:tbl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57E86295-32A4-4FE6-93D4-4AD1C6963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84" y="4489100"/>
            <a:ext cx="1546728" cy="154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90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884A-1199-4ABA-90D1-6ECA1DFB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Diagram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5842-3966-41E5-AC69-771E651B8847}"/>
              </a:ext>
            </a:extLst>
          </p:cNvPr>
          <p:cNvSpPr txBox="1"/>
          <p:nvPr/>
        </p:nvSpPr>
        <p:spPr>
          <a:xfrm>
            <a:off x="4451125" y="6399569"/>
            <a:ext cx="263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13- Servo motor circuit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632A0-63CD-4FE3-85EA-A08EA47C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18" y="1396757"/>
            <a:ext cx="8761445" cy="49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EF63-51A0-42B8-B47B-257781E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70AE43-51E2-4F64-AD9A-A6054376D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51" r="47432" b="22572"/>
          <a:stretch/>
        </p:blipFill>
        <p:spPr bwMode="auto">
          <a:xfrm>
            <a:off x="288708" y="1630039"/>
            <a:ext cx="6136973" cy="44068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Text, application, Word&#10;&#10;Description automatically generated">
            <a:extLst>
              <a:ext uri="{FF2B5EF4-FFF2-40B4-BE49-F238E27FC236}">
                <a16:creationId xmlns:a16="http://schemas.microsoft.com/office/drawing/2014/main" id="{19FEAD3F-942C-4519-8F02-8421370D2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6" r="48626" b="39273"/>
          <a:stretch/>
        </p:blipFill>
        <p:spPr bwMode="auto">
          <a:xfrm>
            <a:off x="6518142" y="1630039"/>
            <a:ext cx="5385150" cy="44068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F2F60-F905-4CF0-9F73-D7D4A4F42332}"/>
              </a:ext>
            </a:extLst>
          </p:cNvPr>
          <p:cNvSpPr txBox="1"/>
          <p:nvPr/>
        </p:nvSpPr>
        <p:spPr>
          <a:xfrm>
            <a:off x="5395815" y="6215876"/>
            <a:ext cx="2059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14-Servo motor C code</a:t>
            </a:r>
          </a:p>
        </p:txBody>
      </p:sp>
    </p:spTree>
    <p:extLst>
      <p:ext uri="{BB962C8B-B14F-4D97-AF65-F5344CB8AC3E}">
        <p14:creationId xmlns:p14="http://schemas.microsoft.com/office/powerpoint/2010/main" val="44133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186-B4F3-46FB-935A-173E4E3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504"/>
            <a:ext cx="10515600" cy="1202418"/>
          </a:xfrm>
        </p:spPr>
        <p:txBody>
          <a:bodyPr/>
          <a:lstStyle/>
          <a:p>
            <a:r>
              <a:rPr lang="en-US" b="1" dirty="0"/>
              <a:t>Circuit Diagram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CCADF-47A8-4359-A26F-A18DEF4C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4" y="1408920"/>
            <a:ext cx="5959936" cy="4506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A7CB3-6867-43FF-A5B2-6CE65D3B5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41" y="1408921"/>
            <a:ext cx="5459961" cy="4506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4E784-7D11-491F-9FB3-A354E2B88B96}"/>
              </a:ext>
            </a:extLst>
          </p:cNvPr>
          <p:cNvSpPr txBox="1"/>
          <p:nvPr/>
        </p:nvSpPr>
        <p:spPr>
          <a:xfrm>
            <a:off x="4986826" y="6242409"/>
            <a:ext cx="263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15- Buzzer 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3148490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3FA2-A72E-4BAA-AF1E-A478C58F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55A676FB-70ED-4618-9E74-58BFC5B8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15" r="35703" b="32776"/>
          <a:stretch/>
        </p:blipFill>
        <p:spPr bwMode="auto">
          <a:xfrm>
            <a:off x="2298538" y="1466483"/>
            <a:ext cx="6397593" cy="4542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CD2CB-15F2-498C-9D7C-6194ECF324A9}"/>
              </a:ext>
            </a:extLst>
          </p:cNvPr>
          <p:cNvSpPr txBox="1"/>
          <p:nvPr/>
        </p:nvSpPr>
        <p:spPr>
          <a:xfrm>
            <a:off x="4178219" y="6150562"/>
            <a:ext cx="263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Figure 16- Buzzer C code</a:t>
            </a:r>
          </a:p>
        </p:txBody>
      </p:sp>
    </p:spTree>
    <p:extLst>
      <p:ext uri="{BB962C8B-B14F-4D97-AF65-F5344CB8AC3E}">
        <p14:creationId xmlns:p14="http://schemas.microsoft.com/office/powerpoint/2010/main" val="2644026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A7AD-77B5-4CC3-A46F-A2A5016C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87AA2-F1FD-42B8-B649-13A9C054F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893"/>
            <a:ext cx="11235612" cy="50323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500" b="1" dirty="0"/>
              <a:t>Member 4 </a:t>
            </a:r>
            <a:r>
              <a:rPr lang="en-US" dirty="0"/>
              <a:t>: </a:t>
            </a:r>
            <a:r>
              <a:rPr lang="en-US" sz="3200" dirty="0" err="1"/>
              <a:t>Kumarasingha</a:t>
            </a:r>
            <a:r>
              <a:rPr lang="en-US" sz="3200" dirty="0"/>
              <a:t> H.J.A.(204108A)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3500" b="1" dirty="0"/>
              <a:t>Individual contribution</a:t>
            </a:r>
          </a:p>
          <a:p>
            <a:r>
              <a:rPr lang="en-US" sz="3200" dirty="0"/>
              <a:t>Designing and programming the DC motor module.</a:t>
            </a:r>
          </a:p>
          <a:p>
            <a:pPr marL="457200" lvl="1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3500" b="1" dirty="0"/>
              <a:t>Responsibilities</a:t>
            </a:r>
          </a:p>
          <a:p>
            <a:r>
              <a:rPr lang="en-US" sz="3200" dirty="0"/>
              <a:t>To study the basic microcontroller concepts.</a:t>
            </a:r>
          </a:p>
          <a:p>
            <a:r>
              <a:rPr lang="en-US" sz="3200" dirty="0"/>
              <a:t>To study the simulation software and programming software.</a:t>
            </a:r>
          </a:p>
          <a:p>
            <a:r>
              <a:rPr lang="en-US" sz="3200" dirty="0"/>
              <a:t>To design and program DC motor module.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3200" dirty="0"/>
              <a:t>Maximum Voltage  - 12V</a:t>
            </a:r>
          </a:p>
          <a:p>
            <a:pPr marL="0" indent="0">
              <a:buNone/>
            </a:pPr>
            <a:r>
              <a:rPr lang="en-US" sz="3200" dirty="0"/>
              <a:t>Maximum Current  - 0.64A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Link to speciation Data Sheet : 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https://www.contact-evolution.ch/files/DC_motors.pdf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626E-36EC-4A41-B00E-F46111D9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921" y="4136081"/>
            <a:ext cx="2413590" cy="184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4F613-48BF-4E1B-9FB0-39F3ED9CA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181" y="1604935"/>
            <a:ext cx="2405321" cy="18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0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7E40-EBA4-4777-8941-8B88883F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52" y="260300"/>
            <a:ext cx="10515600" cy="1325563"/>
          </a:xfrm>
        </p:spPr>
        <p:txBody>
          <a:bodyPr/>
          <a:lstStyle/>
          <a:p>
            <a:r>
              <a:rPr lang="en-US" b="1" dirty="0"/>
              <a:t>Circuit Diagram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365E7-DFD2-4F08-91BE-BA02D3F4024B}"/>
              </a:ext>
            </a:extLst>
          </p:cNvPr>
          <p:cNvSpPr txBox="1"/>
          <p:nvPr/>
        </p:nvSpPr>
        <p:spPr>
          <a:xfrm>
            <a:off x="4852671" y="6107878"/>
            <a:ext cx="241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17 -DC motor circuit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C7696D-5361-488F-A531-C117C95A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0" y="1632516"/>
            <a:ext cx="5977303" cy="4161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91251-8FAD-4DB1-8F7F-B8141097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2516"/>
            <a:ext cx="5977303" cy="41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AC9-C070-41E5-9E2A-A4BD6C8C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64" y="473216"/>
            <a:ext cx="10058400" cy="1215626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24B0-CC21-4750-B0EA-E3522D1B2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64" y="1688842"/>
            <a:ext cx="10515600" cy="495270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in brief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Aim and 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Proposed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3D Animation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Circuit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Cost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Testing and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2488-C61A-42D4-9B82-95312C56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06B6FB-854F-4241-B580-30C2A8598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53" r="44437" b="26756"/>
          <a:stretch/>
        </p:blipFill>
        <p:spPr bwMode="auto">
          <a:xfrm>
            <a:off x="838201" y="1690687"/>
            <a:ext cx="5030756" cy="4206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92F15630-9DA2-49B4-8F32-22B420468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7" r="53976" b="27452"/>
          <a:stretch/>
        </p:blipFill>
        <p:spPr bwMode="auto">
          <a:xfrm>
            <a:off x="6323044" y="1690687"/>
            <a:ext cx="4892351" cy="4206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D9D94-6D70-46EA-82C7-1E9F3742B8EF}"/>
              </a:ext>
            </a:extLst>
          </p:cNvPr>
          <p:cNvSpPr txBox="1"/>
          <p:nvPr/>
        </p:nvSpPr>
        <p:spPr>
          <a:xfrm>
            <a:off x="5221741" y="6215876"/>
            <a:ext cx="220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18 - DC motor C code</a:t>
            </a:r>
          </a:p>
        </p:txBody>
      </p:sp>
    </p:spTree>
    <p:extLst>
      <p:ext uri="{BB962C8B-B14F-4D97-AF65-F5344CB8AC3E}">
        <p14:creationId xmlns:p14="http://schemas.microsoft.com/office/powerpoint/2010/main" val="413353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DD93-6491-4913-979E-E282AAD3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EE16-D60B-4A4C-8F40-4DE25DBD8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709"/>
            <a:ext cx="11235612" cy="55330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b="1" dirty="0"/>
              <a:t>Member 5</a:t>
            </a:r>
            <a:r>
              <a:rPr lang="en-US" sz="2600" dirty="0"/>
              <a:t>: </a:t>
            </a:r>
            <a:r>
              <a:rPr lang="en-US" sz="2400" dirty="0" err="1"/>
              <a:t>Lamahewage</a:t>
            </a:r>
            <a:r>
              <a:rPr lang="en-US" sz="2400" dirty="0"/>
              <a:t> D.R.(204114M)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2600" b="1" dirty="0"/>
              <a:t>Individual contribution</a:t>
            </a:r>
          </a:p>
          <a:p>
            <a:r>
              <a:rPr lang="en-US" sz="2400" dirty="0"/>
              <a:t>Designing and programming the Keypad and IR sensor modules.</a:t>
            </a:r>
          </a:p>
          <a:p>
            <a:pPr marL="457200" lvl="1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2600" b="1" dirty="0"/>
              <a:t>Responsibilities</a:t>
            </a:r>
          </a:p>
          <a:p>
            <a:r>
              <a:rPr lang="en-US" sz="2400" dirty="0"/>
              <a:t>To study the basic microcontroller concepts.</a:t>
            </a:r>
          </a:p>
          <a:p>
            <a:r>
              <a:rPr lang="en-US" sz="2400" dirty="0"/>
              <a:t>To study the simulation software and programming software.</a:t>
            </a:r>
          </a:p>
          <a:p>
            <a:r>
              <a:rPr lang="en-US" sz="2400" dirty="0"/>
              <a:t>To design and program Keypad and IR sensor modules.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000" b="1" dirty="0"/>
              <a:t>Digital Display</a:t>
            </a:r>
          </a:p>
          <a:p>
            <a:pPr marL="0" indent="0">
              <a:buNone/>
            </a:pPr>
            <a:r>
              <a:rPr lang="en-US" sz="2000" dirty="0"/>
              <a:t>Maximum Voltage – 24V</a:t>
            </a:r>
          </a:p>
          <a:p>
            <a:pPr marL="0" indent="0">
              <a:buNone/>
            </a:pPr>
            <a:r>
              <a:rPr lang="en-US" sz="2000" dirty="0"/>
              <a:t>Maximum Current – 20mA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700" dirty="0"/>
              <a:t>Link to speciation Data Sheet : 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https://components101.com/sites/default/files/component_datasheet/4x4%20Keypad%20Module%20Datasheet.pdf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612AA-1C48-47E5-9D3F-5AB42BA1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02" y="2216508"/>
            <a:ext cx="1488103" cy="29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2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AAA4-1960-4737-87B3-D0A8F74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Circuit Diagram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4D344F-4598-4765-98C2-19D564813AC5}"/>
              </a:ext>
            </a:extLst>
          </p:cNvPr>
          <p:cNvSpPr txBox="1"/>
          <p:nvPr/>
        </p:nvSpPr>
        <p:spPr>
          <a:xfrm>
            <a:off x="4496463" y="6354375"/>
            <a:ext cx="289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19- Display &amp; Keypad circuit diagram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5FC0F18-4116-4505-9745-1D28E39A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6" t="7032" r="8422" b="5373"/>
          <a:stretch/>
        </p:blipFill>
        <p:spPr>
          <a:xfrm>
            <a:off x="1212979" y="1458672"/>
            <a:ext cx="9093809" cy="48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86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7A4A-A69E-4E9A-9D1F-B12F956D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E92B1-64EC-4CF4-BAA0-1EE7F58BB7C0}"/>
              </a:ext>
            </a:extLst>
          </p:cNvPr>
          <p:cNvSpPr txBox="1"/>
          <p:nvPr/>
        </p:nvSpPr>
        <p:spPr>
          <a:xfrm>
            <a:off x="4873113" y="6354375"/>
            <a:ext cx="289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20- Display &amp; Keypad C code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1F185E12-20AF-4E90-B8A5-B54FBEC87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22" y="1465724"/>
            <a:ext cx="4798815" cy="4720469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729434F-3E36-4D9B-9D86-8BA87828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7" y="1465726"/>
            <a:ext cx="5058428" cy="47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8EDE-1E83-446D-985F-5EC6273B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and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C9AAF-CC5D-4D6D-A206-47D49E8A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3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IR Sensor</a:t>
            </a:r>
          </a:p>
          <a:p>
            <a:pPr marL="0" indent="0">
              <a:buNone/>
            </a:pPr>
            <a:r>
              <a:rPr lang="en-US" dirty="0"/>
              <a:t>Maximum Voltage - 5V</a:t>
            </a:r>
          </a:p>
          <a:p>
            <a:pPr marL="0" indent="0">
              <a:buNone/>
            </a:pPr>
            <a:r>
              <a:rPr lang="en-US" dirty="0"/>
              <a:t>Maximum Current – 20mA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speciation Data Sheet 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https://datasheetspdf.com/pdf/1380138/ETC1/HC-SR04/1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https://components101.com/sensors/ir-sensor-module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4D198-50CE-4C84-858E-72589C6D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820" y="762866"/>
            <a:ext cx="2652905" cy="1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1B44E-AEEA-4E3D-8635-B6B349502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256" y="3237314"/>
            <a:ext cx="2581469" cy="25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23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2B68-6A01-4470-A52D-5B65A80E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9449" cy="1165095"/>
          </a:xfrm>
        </p:spPr>
        <p:txBody>
          <a:bodyPr>
            <a:normAutofit/>
          </a:bodyPr>
          <a:lstStyle/>
          <a:p>
            <a:r>
              <a:rPr lang="en-US" b="1" dirty="0"/>
              <a:t>Circuit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58871-1693-478F-AC07-EA47403C45E4}"/>
              </a:ext>
            </a:extLst>
          </p:cNvPr>
          <p:cNvSpPr txBox="1"/>
          <p:nvPr/>
        </p:nvSpPr>
        <p:spPr>
          <a:xfrm>
            <a:off x="4776885" y="6354375"/>
            <a:ext cx="263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21 -IR sensor circuit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B78B9-15EB-41DD-896C-0A5FC2E89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48" y="1527157"/>
            <a:ext cx="6841549" cy="47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81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5A9B-3EFE-4C9F-933F-B512B093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Compiled Code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05DA2-6712-46E5-B709-54AE079C4662}"/>
              </a:ext>
            </a:extLst>
          </p:cNvPr>
          <p:cNvSpPr txBox="1"/>
          <p:nvPr/>
        </p:nvSpPr>
        <p:spPr>
          <a:xfrm>
            <a:off x="4056002" y="6215876"/>
            <a:ext cx="1890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22 - IR sensor C code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B2009E-714A-46E9-81F7-A37D7193D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3"/>
          <a:stretch/>
        </p:blipFill>
        <p:spPr>
          <a:xfrm>
            <a:off x="2603241" y="1572239"/>
            <a:ext cx="4795936" cy="451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91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9BA9-C4E2-4B14-AAAF-83F8AC1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1314917-FA07-4C53-AA01-F49F7FAD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922"/>
            <a:ext cx="10515600" cy="5083953"/>
          </a:xfrm>
        </p:spPr>
        <p:txBody>
          <a:bodyPr>
            <a:normAutofit/>
          </a:bodyPr>
          <a:lstStyle/>
          <a:p>
            <a:r>
              <a:rPr lang="en-US" sz="1400" dirty="0">
                <a:effectLst/>
              </a:rPr>
              <a:t>ADMIN, "atmega32avr," atmega32avr, 2015. [Online]. Available: </a:t>
            </a:r>
            <a:r>
              <a:rPr lang="en-US" sz="1400" u="sng" dirty="0">
                <a:effectLst/>
                <a:hlinkClick r:id="rId2"/>
              </a:rPr>
              <a:t>https://atmega32-avr.com/speed-direction-control-stepper-motor-using-avr-microcontroller/amp/.</a:t>
            </a:r>
            <a:r>
              <a:rPr lang="en-US" sz="1400" dirty="0">
                <a:effectLst/>
              </a:rPr>
              <a:t> [Accessed 15 September 2021].</a:t>
            </a:r>
          </a:p>
          <a:p>
            <a:r>
              <a:rPr lang="en-US" sz="1400" dirty="0">
                <a:effectLst/>
              </a:rPr>
              <a:t>B. </a:t>
            </a:r>
            <a:r>
              <a:rPr lang="en-US" sz="1400" dirty="0" err="1">
                <a:effectLst/>
              </a:rPr>
              <a:t>Ayob</a:t>
            </a:r>
            <a:r>
              <a:rPr lang="en-US" sz="1400" dirty="0">
                <a:effectLst/>
              </a:rPr>
              <a:t>, "Atmega32-avr," [Online]. Available: </a:t>
            </a:r>
            <a:r>
              <a:rPr lang="en-US" sz="1400" u="sng" dirty="0">
                <a:effectLst/>
                <a:hlinkClick r:id="rId3"/>
              </a:rPr>
              <a:t>https://atmega32-avr.com/servo-motor-control-using-avr-atmega32-microcontroller/.</a:t>
            </a:r>
            <a:endParaRPr lang="en-US" sz="1400" u="sng" dirty="0">
              <a:effectLst/>
            </a:endParaRPr>
          </a:p>
          <a:p>
            <a:r>
              <a:rPr lang="en-US" sz="1400" dirty="0">
                <a:effectLst/>
              </a:rPr>
              <a:t>B. </a:t>
            </a:r>
            <a:r>
              <a:rPr lang="en-US" sz="1400" dirty="0" err="1">
                <a:effectLst/>
              </a:rPr>
              <a:t>Ayob</a:t>
            </a:r>
            <a:r>
              <a:rPr lang="en-US" sz="1400" dirty="0">
                <a:effectLst/>
              </a:rPr>
              <a:t>, "atmega32-avr," atmega32-avr, 25 April 2012. [Online]. Available: </a:t>
            </a:r>
            <a:r>
              <a:rPr lang="en-US" sz="1400" u="sng" dirty="0">
                <a:effectLst/>
                <a:hlinkClick r:id="rId4"/>
              </a:rPr>
              <a:t>https://atmega32-avr.com/atmega-32-pinout/. [Accessed 29 September 2021].</a:t>
            </a:r>
            <a:endParaRPr lang="en-US" sz="1400" u="sng" dirty="0">
              <a:effectLst/>
            </a:endParaRPr>
          </a:p>
          <a:p>
            <a:r>
              <a:rPr lang="en-US" sz="1400" dirty="0">
                <a:effectLst/>
              </a:rPr>
              <a:t>B. Earl, "ADAFRUIT," ADAFRUIT, 5 May 2014. [Online]. Available: </a:t>
            </a:r>
            <a:r>
              <a:rPr lang="en-US" sz="1400" u="sng" dirty="0">
                <a:effectLst/>
                <a:hlinkClick r:id="rId5"/>
              </a:rPr>
              <a:t>https://learn.adafruit.com/all-about-stepper-motors.</a:t>
            </a:r>
            <a:r>
              <a:rPr lang="en-US" sz="1400" dirty="0">
                <a:effectLst/>
              </a:rPr>
              <a:t> [Accessed 15 October 2021].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</a:rPr>
              <a:t>E. </a:t>
            </a:r>
            <a:r>
              <a:rPr lang="en-US" sz="1400" dirty="0" err="1">
                <a:effectLst/>
              </a:rPr>
              <a:t>Funda</a:t>
            </a:r>
            <a:r>
              <a:rPr lang="en-US" sz="1400" dirty="0">
                <a:effectLst/>
              </a:rPr>
              <a:t>, "Engineering </a:t>
            </a:r>
            <a:r>
              <a:rPr lang="en-US" sz="1400" dirty="0" err="1">
                <a:effectLst/>
              </a:rPr>
              <a:t>Funda</a:t>
            </a:r>
            <a:r>
              <a:rPr lang="en-US" sz="1400" dirty="0">
                <a:effectLst/>
              </a:rPr>
              <a:t>," Engineering </a:t>
            </a:r>
            <a:r>
              <a:rPr lang="en-US" sz="1400" dirty="0" err="1">
                <a:effectLst/>
              </a:rPr>
              <a:t>Funda</a:t>
            </a:r>
            <a:r>
              <a:rPr lang="en-US" sz="1400" dirty="0">
                <a:effectLst/>
              </a:rPr>
              <a:t>, 24 May 2021. [Online]. Available: </a:t>
            </a:r>
            <a:r>
              <a:rPr lang="en-US" sz="1400" u="sng" dirty="0">
                <a:effectLst/>
                <a:hlinkClick r:id="rId6"/>
              </a:rPr>
              <a:t>https://www.youtube.com/watch?v=awS93t-uX4Q.</a:t>
            </a:r>
            <a:r>
              <a:rPr lang="en-US" sz="1400" dirty="0">
                <a:effectLst/>
              </a:rPr>
              <a:t> [Accessed 29 October 2021].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sz="1400" dirty="0" err="1">
                <a:effectLst/>
              </a:rPr>
              <a:t>Github</a:t>
            </a:r>
            <a:r>
              <a:rPr lang="en-US" sz="1400" dirty="0">
                <a:effectLst/>
              </a:rPr>
              <a:t>, "</a:t>
            </a:r>
            <a:r>
              <a:rPr lang="en-US" sz="1400" dirty="0" err="1">
                <a:effectLst/>
              </a:rPr>
              <a:t>Embedotronics</a:t>
            </a:r>
            <a:r>
              <a:rPr lang="en-US" sz="1400" dirty="0">
                <a:effectLst/>
              </a:rPr>
              <a:t>," </a:t>
            </a:r>
            <a:r>
              <a:rPr lang="en-US" sz="1400" dirty="0" err="1">
                <a:effectLst/>
              </a:rPr>
              <a:t>Embedotronics</a:t>
            </a:r>
            <a:r>
              <a:rPr lang="en-US" sz="1400" dirty="0">
                <a:effectLst/>
              </a:rPr>
              <a:t>, 2021. [Online]. Available: </a:t>
            </a:r>
            <a:r>
              <a:rPr lang="en-US" sz="1400" u="sng" dirty="0">
                <a:effectLst/>
                <a:hlinkClick r:id="rId7"/>
              </a:rPr>
              <a:t>https://github.com/Embedotronics/Atmega16-interfacing-with-LCD-in-4-bit-mode.</a:t>
            </a:r>
            <a:r>
              <a:rPr lang="en-US" sz="1400" dirty="0">
                <a:effectLst/>
              </a:rPr>
              <a:t> [Accessed 26 October 2021].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</a:rPr>
              <a:t>. </a:t>
            </a:r>
            <a:r>
              <a:rPr lang="en-US" sz="1400" dirty="0" err="1">
                <a:effectLst/>
              </a:rPr>
              <a:t>chandak</a:t>
            </a:r>
            <a:r>
              <a:rPr lang="en-US" sz="1400" dirty="0">
                <a:effectLst/>
              </a:rPr>
              <a:t>, "</a:t>
            </a:r>
            <a:r>
              <a:rPr lang="en-US" sz="1400" dirty="0" err="1">
                <a:effectLst/>
              </a:rPr>
              <a:t>ElectronicWings</a:t>
            </a:r>
            <a:r>
              <a:rPr lang="en-US" sz="1400" dirty="0">
                <a:effectLst/>
              </a:rPr>
              <a:t> Homepage," </a:t>
            </a:r>
            <a:r>
              <a:rPr lang="en-US" sz="1400" dirty="0" err="1">
                <a:effectLst/>
              </a:rPr>
              <a:t>ElectronicWings</a:t>
            </a:r>
            <a:r>
              <a:rPr lang="en-US" sz="1400" dirty="0">
                <a:effectLst/>
              </a:rPr>
              <a:t> , 2018. [Online]. Available: </a:t>
            </a:r>
            <a:r>
              <a:rPr lang="en-US" sz="1400" u="sng" dirty="0">
                <a:effectLst/>
                <a:hlinkClick r:id="rId8"/>
              </a:rPr>
              <a:t>https://www.electronicwings.com/avr-atmega/ultrasonic-module-hc-sr04-interfacing-with-atmega1632.</a:t>
            </a:r>
            <a:r>
              <a:rPr lang="en-US" sz="1400" dirty="0">
                <a:effectLst/>
              </a:rPr>
              <a:t> [Accessed 23 October 2021].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</a:rPr>
              <a:t>l. </a:t>
            </a:r>
            <a:r>
              <a:rPr lang="en-US" sz="1400" dirty="0" err="1">
                <a:effectLst/>
              </a:rPr>
              <a:t>chandak</a:t>
            </a:r>
            <a:r>
              <a:rPr lang="en-US" sz="1400" dirty="0">
                <a:effectLst/>
              </a:rPr>
              <a:t>, "</a:t>
            </a:r>
            <a:r>
              <a:rPr lang="en-US" sz="1400" dirty="0" err="1">
                <a:effectLst/>
              </a:rPr>
              <a:t>ElectronicWings</a:t>
            </a:r>
            <a:r>
              <a:rPr lang="en-US" sz="1400" dirty="0">
                <a:effectLst/>
              </a:rPr>
              <a:t> Homepage," </a:t>
            </a:r>
            <a:r>
              <a:rPr lang="en-US" sz="1400" dirty="0" err="1">
                <a:effectLst/>
              </a:rPr>
              <a:t>ElectronicWings</a:t>
            </a:r>
            <a:r>
              <a:rPr lang="en-US" sz="1400" dirty="0">
                <a:effectLst/>
              </a:rPr>
              <a:t> Homepage, 2018. [Online]. Available: </a:t>
            </a:r>
            <a:r>
              <a:rPr lang="en-US" sz="1400" u="sng" dirty="0">
                <a:effectLst/>
                <a:hlinkClick r:id="rId9"/>
              </a:rPr>
              <a:t>https://www.electronicwings.com/avr-atmega/interfacing-lcd-16x2-in-4-bit-mode-with-atmega-16-32-.</a:t>
            </a:r>
            <a:r>
              <a:rPr lang="en-US" sz="1400" dirty="0">
                <a:effectLst/>
              </a:rPr>
              <a:t> [Accessed 16 September 2021].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</a:rPr>
              <a:t>TUSHAR, "</a:t>
            </a:r>
            <a:r>
              <a:rPr lang="en-US" sz="1400" dirty="0" err="1">
                <a:effectLst/>
              </a:rPr>
              <a:t>Embedds</a:t>
            </a:r>
            <a:r>
              <a:rPr lang="en-US" sz="1400" dirty="0">
                <a:effectLst/>
              </a:rPr>
              <a:t>," </a:t>
            </a:r>
            <a:r>
              <a:rPr lang="en-US" sz="1400" dirty="0" err="1">
                <a:effectLst/>
              </a:rPr>
              <a:t>Embedds</a:t>
            </a:r>
            <a:r>
              <a:rPr lang="en-US" sz="1400" dirty="0">
                <a:effectLst/>
              </a:rPr>
              <a:t>, 2018. [Online]. Available: </a:t>
            </a:r>
            <a:r>
              <a:rPr lang="en-US" sz="1400" u="sng" dirty="0">
                <a:effectLst/>
                <a:hlinkClick r:id="rId10"/>
              </a:rPr>
              <a:t>https://embedds.com/interfacing-dc-motor-to-atmega32/.</a:t>
            </a:r>
            <a:r>
              <a:rPr lang="en-US" sz="1400" dirty="0">
                <a:effectLst/>
              </a:rPr>
              <a:t> [Accessed 25 September 2021].</a:t>
            </a:r>
          </a:p>
          <a:p>
            <a:r>
              <a:rPr lang="en-US" sz="1400" dirty="0">
                <a:effectLst/>
              </a:rPr>
              <a:t>Unknown, "Wikipedia," Wikipedia, 21 August 2021. [Online]. Available: </a:t>
            </a:r>
            <a:r>
              <a:rPr lang="en-US" sz="1400" u="sng" dirty="0">
                <a:effectLst/>
                <a:hlinkClick r:id="rId11"/>
              </a:rPr>
              <a:t>https://en.wikipedia.org/wiki/DC_motor.</a:t>
            </a:r>
            <a:r>
              <a:rPr lang="en-US" sz="1400" dirty="0">
                <a:effectLst/>
              </a:rPr>
              <a:t> [Accessed 15 October 2021].</a:t>
            </a:r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en-US" sz="1400" dirty="0">
              <a:effectLst/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42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45AFD-D712-4724-A73A-EF20569F5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8" t="31818" r="1423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B6B3D-6AAE-4AA0-8633-D98769DAB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 you!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F6637-AD04-4A78-821F-4DBBE4CF6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8887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8D93-FADE-4EEE-80C0-E247AC2E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in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8FE2-5041-47AC-9D73-BEC37434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/>
          <a:lstStyle/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Hard &amp; risky to break the coconut using knife with our hand.</a:t>
            </a: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Difficult with scraping the coconut for a long time holding with the hands.</a:t>
            </a: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Taking time to cut, scrape and grind the coconut separately.</a:t>
            </a: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Have risk with handling the coconut through an unsafe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6B92-A66E-4AAE-9AF7-C9936E9B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Aim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D18EB-0700-4894-A2E3-3BEDDC401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7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Aim</a:t>
            </a:r>
          </a:p>
          <a:p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Design and develop an automated machine for process of coconut            breaking, scraping &amp; grinding with safety mechanism.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200" b="1" dirty="0"/>
              <a:t>Objectives</a:t>
            </a:r>
          </a:p>
          <a:p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break the coconut and get the water separately.</a:t>
            </a:r>
          </a:p>
          <a:p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scrape the coconut.</a:t>
            </a:r>
          </a:p>
          <a:p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grind the coconut.</a:t>
            </a:r>
          </a:p>
          <a:p>
            <a:r>
              <a:rPr lang="en-US" sz="3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To maintain the process safely.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0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FFE3-AF0C-4504-B647-A0F80438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242"/>
            <a:ext cx="10515600" cy="42327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Proposed Solution</a:t>
            </a: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F5F181E-DD0C-483C-84B7-12039818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960" y="1984375"/>
            <a:ext cx="1287463" cy="487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Keypad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55265609-E7E8-48AD-AE74-F784E7AC4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262" y="3411228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Ultrasonic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7D9BA95-F8B0-4490-B77F-642E6FB07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754" y="4836111"/>
            <a:ext cx="1287463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IR sensor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36C96-71EA-443D-A59D-7D191AD810BA}"/>
              </a:ext>
            </a:extLst>
          </p:cNvPr>
          <p:cNvSpPr/>
          <p:nvPr/>
        </p:nvSpPr>
        <p:spPr>
          <a:xfrm>
            <a:off x="4569217" y="1495764"/>
            <a:ext cx="2026920" cy="48056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Rectangle: Rounded Corners 11">
            <a:extLst>
              <a:ext uri="{FF2B5EF4-FFF2-40B4-BE49-F238E27FC236}">
                <a16:creationId xmlns:a16="http://schemas.microsoft.com/office/drawing/2014/main" id="{B15DCEEE-F6E8-4B02-8732-D44030DB8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567" y="1300466"/>
            <a:ext cx="1287463" cy="487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C3907CE0-4540-464B-B755-FFEA634B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745" y="2023029"/>
            <a:ext cx="1287462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cs typeface="Times New Roman" panose="02020603050405020304" pitchFamily="18" charset="0"/>
              </a:rPr>
              <a:t>Buzzer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3E8A1C3E-12FE-45CA-A567-E39DDCC8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517" y="5144027"/>
            <a:ext cx="1531613" cy="639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Stepper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Moving the cut disk up and down.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005C5752-E61E-491E-B1BA-1880F8E86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2914" y="2737123"/>
            <a:ext cx="1381124" cy="8606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DC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Rotating the cut disk and coconut scraper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5">
            <a:extLst>
              <a:ext uri="{FF2B5EF4-FFF2-40B4-BE49-F238E27FC236}">
                <a16:creationId xmlns:a16="http://schemas.microsoft.com/office/drawing/2014/main" id="{D99F4605-D85E-48DE-BFE1-47A7C6DC8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630" y="3867014"/>
            <a:ext cx="1531613" cy="9820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Servo motor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Pointing the coconut fixing handle towards the coconut scraper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52E959DF-BFA5-4BF5-85E4-56F542E7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518" y="6041395"/>
            <a:ext cx="1531612" cy="487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Blender system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E0F94E-756F-443C-85AF-9DA09A823CEE}"/>
              </a:ext>
            </a:extLst>
          </p:cNvPr>
          <p:cNvSpPr/>
          <p:nvPr/>
        </p:nvSpPr>
        <p:spPr>
          <a:xfrm>
            <a:off x="2575646" y="2224578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B2EBAF-2643-4925-80EF-F489CEB12ED7}"/>
              </a:ext>
            </a:extLst>
          </p:cNvPr>
          <p:cNvSpPr/>
          <p:nvPr/>
        </p:nvSpPr>
        <p:spPr>
          <a:xfrm>
            <a:off x="2569029" y="506615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8F1628B-A221-4A70-B905-6A7001FE9138}"/>
              </a:ext>
            </a:extLst>
          </p:cNvPr>
          <p:cNvSpPr/>
          <p:nvPr/>
        </p:nvSpPr>
        <p:spPr>
          <a:xfrm>
            <a:off x="4838700" y="8633460"/>
            <a:ext cx="1280160" cy="45085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45">
            <a:extLst>
              <a:ext uri="{FF2B5EF4-FFF2-40B4-BE49-F238E27FC236}">
                <a16:creationId xmlns:a16="http://schemas.microsoft.com/office/drawing/2014/main" id="{FFDB0489-015F-42D9-B028-5E1CAB11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327" y="822183"/>
            <a:ext cx="1028700" cy="381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DE7D7A13-6735-4332-9578-3B9712148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948" y="802157"/>
            <a:ext cx="1028700" cy="35083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7">
            <a:extLst>
              <a:ext uri="{FF2B5EF4-FFF2-40B4-BE49-F238E27FC236}">
                <a16:creationId xmlns:a16="http://schemas.microsoft.com/office/drawing/2014/main" id="{8B576CC7-6790-4A96-A978-6716976D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524" y="6420622"/>
            <a:ext cx="2306372" cy="36260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Atmega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32 Microcontroller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49">
            <a:extLst>
              <a:ext uri="{FF2B5EF4-FFF2-40B4-BE49-F238E27FC236}">
                <a16:creationId xmlns:a16="http://schemas.microsoft.com/office/drawing/2014/main" id="{EF02569E-9802-4FF0-9F78-AF80B554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332" y="1840683"/>
            <a:ext cx="1165225" cy="28575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50">
            <a:extLst>
              <a:ext uri="{FF2B5EF4-FFF2-40B4-BE49-F238E27FC236}">
                <a16:creationId xmlns:a16="http://schemas.microsoft.com/office/drawing/2014/main" id="{4139B760-6F09-4373-9D07-67BA3F87C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14" y="3167467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(Water level)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51">
            <a:extLst>
              <a:ext uri="{FF2B5EF4-FFF2-40B4-BE49-F238E27FC236}">
                <a16:creationId xmlns:a16="http://schemas.microsoft.com/office/drawing/2014/main" id="{C11805D9-921E-47A1-B10E-067ECA9C9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664" y="4578851"/>
            <a:ext cx="1165225" cy="487362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(of the cut disk)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52">
            <a:extLst>
              <a:ext uri="{FF2B5EF4-FFF2-40B4-BE49-F238E27FC236}">
                <a16:creationId xmlns:a16="http://schemas.microsoft.com/office/drawing/2014/main" id="{C2213D44-73A7-40D6-9043-149B68A12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4959259"/>
            <a:ext cx="1165225" cy="401251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53">
            <a:extLst>
              <a:ext uri="{FF2B5EF4-FFF2-40B4-BE49-F238E27FC236}">
                <a16:creationId xmlns:a16="http://schemas.microsoft.com/office/drawing/2014/main" id="{9B314690-39FA-43B4-B81D-E7985811F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4" y="1967782"/>
            <a:ext cx="1165225" cy="3397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54">
            <a:extLst>
              <a:ext uri="{FF2B5EF4-FFF2-40B4-BE49-F238E27FC236}">
                <a16:creationId xmlns:a16="http://schemas.microsoft.com/office/drawing/2014/main" id="{F6FFAD4D-7F18-436A-B423-4DC55410B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1206859"/>
            <a:ext cx="1165225" cy="4651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and numbers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55">
            <a:extLst>
              <a:ext uri="{FF2B5EF4-FFF2-40B4-BE49-F238E27FC236}">
                <a16:creationId xmlns:a16="http://schemas.microsoft.com/office/drawing/2014/main" id="{5AC45B0D-ADA2-46B7-A938-CA959DEB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3" y="5943373"/>
            <a:ext cx="1165225" cy="230531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Grinding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56">
            <a:extLst>
              <a:ext uri="{FF2B5EF4-FFF2-40B4-BE49-F238E27FC236}">
                <a16:creationId xmlns:a16="http://schemas.microsoft.com/office/drawing/2014/main" id="{741F68C3-BEB7-4069-B0BF-916B604AA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2" y="3872105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57">
            <a:extLst>
              <a:ext uri="{FF2B5EF4-FFF2-40B4-BE49-F238E27FC236}">
                <a16:creationId xmlns:a16="http://schemas.microsoft.com/office/drawing/2014/main" id="{3DE76878-F085-427A-90A0-E6990911C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895" y="2770554"/>
            <a:ext cx="1165225" cy="449263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 the motor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1">
            <a:extLst>
              <a:ext uri="{FF2B5EF4-FFF2-40B4-BE49-F238E27FC236}">
                <a16:creationId xmlns:a16="http://schemas.microsoft.com/office/drawing/2014/main" id="{47ECFD06-5BFA-4FDE-AAAE-D5EAABDEF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21" y="4452698"/>
            <a:ext cx="1738313" cy="166192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Starting the process of coconut scraping and grinding after analyzing the signal of IR sensor and send signals to Servomotor, DC motor and blender system.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D2FA293E-EF28-48E5-AEFF-4876EFA36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521" y="1847189"/>
            <a:ext cx="1738312" cy="84621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user inputs and starting the coconut breaking process.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7">
            <a:extLst>
              <a:ext uri="{FF2B5EF4-FFF2-40B4-BE49-F238E27FC236}">
                <a16:creationId xmlns:a16="http://schemas.microsoft.com/office/drawing/2014/main" id="{A291E4D7-B634-4A0A-BD8A-8B4A7EC5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235" y="3219817"/>
            <a:ext cx="1766887" cy="8239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water level of the water tank and send signals to the </a:t>
            </a:r>
            <a:r>
              <a:rPr lang="en-US" alt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buzzer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13322019-D383-485F-9E17-D746B73B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9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F0E1B671-9986-49FA-9BF5-719186FCA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56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AB0F5217-27CB-43D9-9836-F56FC5341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CB90715-4665-44DE-973D-E091F27E4E7E}"/>
              </a:ext>
            </a:extLst>
          </p:cNvPr>
          <p:cNvSpPr/>
          <p:nvPr/>
        </p:nvSpPr>
        <p:spPr>
          <a:xfrm>
            <a:off x="2585819" y="3647297"/>
            <a:ext cx="1881825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20675C-DD82-41FA-838C-212795BC1B9D}"/>
              </a:ext>
            </a:extLst>
          </p:cNvPr>
          <p:cNvSpPr/>
          <p:nvPr/>
        </p:nvSpPr>
        <p:spPr>
          <a:xfrm>
            <a:off x="1449517" y="852663"/>
            <a:ext cx="1028700" cy="350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A30B921-8BE1-4166-B410-CD168AFFC93B}"/>
              </a:ext>
            </a:extLst>
          </p:cNvPr>
          <p:cNvSpPr/>
          <p:nvPr/>
        </p:nvSpPr>
        <p:spPr>
          <a:xfrm>
            <a:off x="6689367" y="6302321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FADABDD-4CBA-49F2-ADE5-D34D4BAAB44F}"/>
              </a:ext>
            </a:extLst>
          </p:cNvPr>
          <p:cNvSpPr/>
          <p:nvPr/>
        </p:nvSpPr>
        <p:spPr>
          <a:xfrm>
            <a:off x="6698194" y="5477844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11F2F51-C62D-4340-92A7-0D110770DF02}"/>
              </a:ext>
            </a:extLst>
          </p:cNvPr>
          <p:cNvSpPr/>
          <p:nvPr/>
        </p:nvSpPr>
        <p:spPr>
          <a:xfrm>
            <a:off x="6657472" y="4391666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898F76C-6729-4C2B-96AC-153A8564D322}"/>
              </a:ext>
            </a:extLst>
          </p:cNvPr>
          <p:cNvSpPr/>
          <p:nvPr/>
        </p:nvSpPr>
        <p:spPr>
          <a:xfrm>
            <a:off x="6689367" y="3229022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2D460AF-C100-488A-8750-08A0EA507B76}"/>
              </a:ext>
            </a:extLst>
          </p:cNvPr>
          <p:cNvSpPr/>
          <p:nvPr/>
        </p:nvSpPr>
        <p:spPr>
          <a:xfrm>
            <a:off x="6698194" y="2287992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A4B21DC8-85AA-43D2-8115-AE1E88482688}"/>
              </a:ext>
            </a:extLst>
          </p:cNvPr>
          <p:cNvSpPr/>
          <p:nvPr/>
        </p:nvSpPr>
        <p:spPr>
          <a:xfrm>
            <a:off x="6689367" y="1664060"/>
            <a:ext cx="1890066" cy="45719"/>
          </a:xfrm>
          <a:prstGeom prst="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4AEE-FB02-41DA-831C-E9C3002F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13"/>
            <a:ext cx="10515600" cy="1325563"/>
          </a:xfrm>
        </p:spPr>
        <p:txBody>
          <a:bodyPr/>
          <a:lstStyle/>
          <a:p>
            <a:r>
              <a:rPr lang="en-US" b="1" dirty="0"/>
              <a:t>3D Diagram</a:t>
            </a:r>
          </a:p>
        </p:txBody>
      </p:sp>
      <p:pic>
        <p:nvPicPr>
          <p:cNvPr id="3" name="Picture 66" descr="A board game on a table&#10;&#10;Description automatically generated with low confidence">
            <a:extLst>
              <a:ext uri="{FF2B5EF4-FFF2-40B4-BE49-F238E27FC236}">
                <a16:creationId xmlns:a16="http://schemas.microsoft.com/office/drawing/2014/main" id="{03F6F512-B69F-4A3D-B9DC-4007E09C4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150" y="1925025"/>
            <a:ext cx="5312851" cy="4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5">
            <a:extLst>
              <a:ext uri="{FF2B5EF4-FFF2-40B4-BE49-F238E27FC236}">
                <a16:creationId xmlns:a16="http://schemas.microsoft.com/office/drawing/2014/main" id="{92CC8689-BD4C-48CD-A9CE-9D8E2E9C9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0370" y="4215674"/>
            <a:ext cx="1192125" cy="4651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Ultrasonic sensor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41ADBB70-A3BB-4D41-85F3-0B50F989E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0370" y="3180891"/>
            <a:ext cx="1192125" cy="6124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Coconut scraper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(DC motor)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5B39794-2B37-4C27-838E-C4B6BF909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0371" y="4966714"/>
            <a:ext cx="1192124" cy="3270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Keypad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2FB85E2B-3618-4EF4-9B9D-B71ADCAA5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0371" y="5551539"/>
            <a:ext cx="1192124" cy="3127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Display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D0D75FAF-BA60-41EE-B6AB-1E64023F9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32" y="1789432"/>
            <a:ext cx="937920" cy="63033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Cut disk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(DC motor)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4962CE5-5B2D-406B-B1E5-9D227035F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84" y="3443737"/>
            <a:ext cx="945357" cy="31016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Alarm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04F88DD7-B807-4E6B-9191-ECC26111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" y="3987331"/>
            <a:ext cx="943960" cy="321049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IR sensor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61C72C77-A38D-4A9B-97E5-C211B7E8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21" y="4616772"/>
            <a:ext cx="937920" cy="585751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Coconut water tank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3BCE91D5-F48F-4CFE-941E-8E9063E40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835" y="5572944"/>
            <a:ext cx="937920" cy="371156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Push button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F1F7AD00-CFDA-4B18-BB04-7743B6ACFF2F}"/>
              </a:ext>
            </a:extLst>
          </p:cNvPr>
          <p:cNvSpPr txBox="1"/>
          <p:nvPr/>
        </p:nvSpPr>
        <p:spPr>
          <a:xfrm>
            <a:off x="10600369" y="1903186"/>
            <a:ext cx="1193523" cy="79621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Batang" panose="02030600000101010101" pitchFamily="18" charset="-127"/>
              </a:rPr>
              <a:t>Coconut fixing handle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Batang" panose="02030600000101010101" pitchFamily="18" charset="-127"/>
              </a:rPr>
              <a:t>(Servo motor)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8BC260-C3BB-409A-8A7E-34EAF4A7C5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220498" y="3433148"/>
            <a:ext cx="3379872" cy="53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2613DF-2D43-42E4-9D83-28135FDBAC7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59421" y="2301293"/>
            <a:ext cx="4040948" cy="838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18A485-133A-476A-BB07-8ABA72E20D9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533054" y="3474959"/>
            <a:ext cx="5067316" cy="9732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948D59-D91E-4109-B4B3-204EC7ADCC51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114699" y="4718191"/>
            <a:ext cx="3485672" cy="4120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F1EC70-82B1-4DE2-AD49-E5FF5079734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559421" y="5102124"/>
            <a:ext cx="4040950" cy="605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36A1E-9A35-43E2-8CC5-D6BAF01EAC7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557755" y="5299262"/>
            <a:ext cx="4297042" cy="459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72104-C1B1-4110-AC27-E0E9CC5F4CE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568641" y="3910944"/>
            <a:ext cx="3889767" cy="998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82343A-F03E-4C4F-8A05-6E783B510450}"/>
              </a:ext>
            </a:extLst>
          </p:cNvPr>
          <p:cNvCxnSpPr>
            <a:cxnSpLocks/>
          </p:cNvCxnSpPr>
          <p:nvPr/>
        </p:nvCxnSpPr>
        <p:spPr>
          <a:xfrm>
            <a:off x="1570038" y="2240254"/>
            <a:ext cx="3730307" cy="75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476562-73C0-408F-83EE-FC90634A37D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568641" y="3826184"/>
            <a:ext cx="3731704" cy="321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A421F2-84E8-42E4-A5C6-BE14AF655B8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68641" y="3360741"/>
            <a:ext cx="2861230" cy="238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EA8F394-E6A1-4E5C-80BF-8A5CF14D0E3E}"/>
              </a:ext>
            </a:extLst>
          </p:cNvPr>
          <p:cNvSpPr txBox="1"/>
          <p:nvPr/>
        </p:nvSpPr>
        <p:spPr>
          <a:xfrm>
            <a:off x="5010539" y="6297268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1 -Overview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C48B6D79-D8BD-4AF8-90F1-8FEA580F8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21" y="2616116"/>
            <a:ext cx="937920" cy="63033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ea typeface="Batang" panose="02030600000101010101" pitchFamily="18" charset="-127"/>
                <a:cs typeface="Times New Roman" panose="02020603050405020304" pitchFamily="18" charset="0"/>
              </a:rPr>
              <a:t>Actuator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200" dirty="0">
                <a:ea typeface="Batang" panose="02030600000101010101" pitchFamily="18" charset="-127"/>
                <a:cs typeface="Times New Roman" panose="02020603050405020304" pitchFamily="18" charset="0"/>
              </a:rPr>
              <a:t>Stepper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Times New Roman" panose="02020603050405020304" pitchFamily="18" charset="0"/>
              </a:rPr>
              <a:t> motor)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9C0E52-EBA3-4E63-8831-FE2B332D449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568641" y="2837092"/>
            <a:ext cx="3889767" cy="941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4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BFBD46D-554C-4F8A-A6E5-0F79DD87E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79" y="2200694"/>
            <a:ext cx="5274375" cy="3453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EECBF-44A9-44DE-BDFD-EB710E69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8520"/>
          </a:xfrm>
        </p:spPr>
        <p:txBody>
          <a:bodyPr/>
          <a:lstStyle/>
          <a:p>
            <a:r>
              <a:rPr lang="en-US" b="1" dirty="0"/>
              <a:t>3D Diagram</a:t>
            </a:r>
          </a:p>
        </p:txBody>
      </p:sp>
      <p:sp>
        <p:nvSpPr>
          <p:cNvPr id="5" name="Text Box 28">
            <a:extLst>
              <a:ext uri="{FF2B5EF4-FFF2-40B4-BE49-F238E27FC236}">
                <a16:creationId xmlns:a16="http://schemas.microsoft.com/office/drawing/2014/main" id="{3381FEC1-F7BB-46BF-8701-3A04AE2BE44B}"/>
              </a:ext>
            </a:extLst>
          </p:cNvPr>
          <p:cNvSpPr txBox="1"/>
          <p:nvPr/>
        </p:nvSpPr>
        <p:spPr>
          <a:xfrm>
            <a:off x="39583" y="3998984"/>
            <a:ext cx="792480" cy="3352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Batang" panose="02030600000101010101" pitchFamily="18" charset="-127"/>
              </a:rPr>
              <a:t>Blender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70D824-67AA-455D-BA9B-5F51E0CB126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2063" y="4166624"/>
            <a:ext cx="2202383" cy="785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418D3B-7353-4EA7-AFE9-B8E3AAF3A1AE}"/>
              </a:ext>
            </a:extLst>
          </p:cNvPr>
          <p:cNvSpPr txBox="1"/>
          <p:nvPr/>
        </p:nvSpPr>
        <p:spPr>
          <a:xfrm>
            <a:off x="2119618" y="5866182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2 -Front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1F5A-8EF7-49D7-8699-916CA6DE48A1}"/>
              </a:ext>
            </a:extLst>
          </p:cNvPr>
          <p:cNvSpPr txBox="1"/>
          <p:nvPr/>
        </p:nvSpPr>
        <p:spPr>
          <a:xfrm>
            <a:off x="7743775" y="5866182"/>
            <a:ext cx="247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Figure 3 –Right side view</a:t>
            </a:r>
          </a:p>
        </p:txBody>
      </p:sp>
      <p:pic>
        <p:nvPicPr>
          <p:cNvPr id="12" name="Picture 11" descr="A room with a table and chairs&#10;&#10;Description automatically generated with medium confidence">
            <a:extLst>
              <a:ext uri="{FF2B5EF4-FFF2-40B4-BE49-F238E27FC236}">
                <a16:creationId xmlns:a16="http://schemas.microsoft.com/office/drawing/2014/main" id="{779BA483-A097-4AFE-8A81-9D265BEA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70" y="2200694"/>
            <a:ext cx="5287622" cy="345365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EF799-562F-4330-860B-5D45D568EC34}"/>
              </a:ext>
            </a:extLst>
          </p:cNvPr>
          <p:cNvCxnSpPr>
            <a:cxnSpLocks/>
          </p:cNvCxnSpPr>
          <p:nvPr/>
        </p:nvCxnSpPr>
        <p:spPr>
          <a:xfrm flipH="1">
            <a:off x="10151706" y="1988864"/>
            <a:ext cx="914400" cy="950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6E012-E148-4C82-A39D-51086CF280F9}"/>
              </a:ext>
            </a:extLst>
          </p:cNvPr>
          <p:cNvSpPr txBox="1"/>
          <p:nvPr/>
        </p:nvSpPr>
        <p:spPr>
          <a:xfrm>
            <a:off x="10545100" y="1619734"/>
            <a:ext cx="104201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Glass</a:t>
            </a:r>
            <a:r>
              <a:rPr lang="en-US" sz="1600" i="1" dirty="0"/>
              <a:t> </a:t>
            </a:r>
            <a:r>
              <a:rPr lang="en-US" sz="1200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3576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B225-CEBA-4081-B5A4-E5A78149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838"/>
          </a:xfrm>
        </p:spPr>
        <p:txBody>
          <a:bodyPr/>
          <a:lstStyle/>
          <a:p>
            <a:r>
              <a:rPr lang="en-US" b="1" dirty="0"/>
              <a:t>3D Animation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D3B99-B553-46D6-954C-AF07AAE46006}"/>
              </a:ext>
            </a:extLst>
          </p:cNvPr>
          <p:cNvSpPr txBox="1"/>
          <p:nvPr/>
        </p:nvSpPr>
        <p:spPr>
          <a:xfrm>
            <a:off x="838200" y="6308209"/>
            <a:ext cx="1112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for 3D Animation: </a:t>
            </a:r>
            <a:r>
              <a:rPr lang="en-US" dirty="0">
                <a:hlinkClick r:id="rId4"/>
              </a:rPr>
              <a:t>https://drive.google.com/file/d/1ILcT4oXj9GX8DXqPTRbnsRM1xtLKLiQE/view?usp=drivesdk </a:t>
            </a:r>
            <a:endParaRPr lang="en-US" dirty="0"/>
          </a:p>
        </p:txBody>
      </p:sp>
      <p:pic>
        <p:nvPicPr>
          <p:cNvPr id="4" name="grp15">
            <a:hlinkClick r:id="" action="ppaction://media"/>
            <a:extLst>
              <a:ext uri="{FF2B5EF4-FFF2-40B4-BE49-F238E27FC236}">
                <a16:creationId xmlns:a16="http://schemas.microsoft.com/office/drawing/2014/main" id="{FE414853-B696-4590-801D-08DE7AB05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6831" y="1268964"/>
            <a:ext cx="7034632" cy="47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71C6498CC4AA428E8C62519D23EE2F" ma:contentTypeVersion="4" ma:contentTypeDescription="Create a new document." ma:contentTypeScope="" ma:versionID="ff6da9815acf767694aa0bdf6b6507fb">
  <xsd:schema xmlns:xsd="http://www.w3.org/2001/XMLSchema" xmlns:xs="http://www.w3.org/2001/XMLSchema" xmlns:p="http://schemas.microsoft.com/office/2006/metadata/properties" xmlns:ns3="021cb6b0-e374-4d4e-8473-679713ed79eb" targetNamespace="http://schemas.microsoft.com/office/2006/metadata/properties" ma:root="true" ma:fieldsID="8d12cde007419ca81f66715b92e8a6b0" ns3:_="">
    <xsd:import namespace="021cb6b0-e374-4d4e-8473-679713ed79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cb6b0-e374-4d4e-8473-679713ed79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1F83D8-2CF0-4735-91D7-3C24755A24BE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021cb6b0-e374-4d4e-8473-679713ed79eb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CF325B-1A6B-43B6-8251-12C38D746C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1cb6b0-e374-4d4e-8473-679713ed79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B2857B-4F5D-4162-943C-C2088AAE4E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2080</TotalTime>
  <Words>1504</Words>
  <Application>Microsoft Office PowerPoint</Application>
  <PresentationFormat>Widescreen</PresentationFormat>
  <Paragraphs>340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Times New Roman</vt:lpstr>
      <vt:lpstr>Office Theme</vt:lpstr>
      <vt:lpstr>  Automatic Coconut Breaking, Scraping, and Grinding Machine </vt:lpstr>
      <vt:lpstr>Group Members</vt:lpstr>
      <vt:lpstr>Outline</vt:lpstr>
      <vt:lpstr>Problem in brief</vt:lpstr>
      <vt:lpstr>Project Aim and Objectives</vt:lpstr>
      <vt:lpstr>Proposed Solution</vt:lpstr>
      <vt:lpstr>3D Diagram</vt:lpstr>
      <vt:lpstr>3D Diagram</vt:lpstr>
      <vt:lpstr>3D Animation</vt:lpstr>
      <vt:lpstr>Circuit Diagram</vt:lpstr>
      <vt:lpstr>Resources Requirements</vt:lpstr>
      <vt:lpstr>Cost Estimation</vt:lpstr>
      <vt:lpstr>Test and implementation</vt:lpstr>
      <vt:lpstr>Circuit Diagram</vt:lpstr>
      <vt:lpstr>Compiled Code</vt:lpstr>
      <vt:lpstr>Test and implementation</vt:lpstr>
      <vt:lpstr>Circuit Diagram</vt:lpstr>
      <vt:lpstr>Compiled code</vt:lpstr>
      <vt:lpstr>Test and implementation</vt:lpstr>
      <vt:lpstr>Circuit Diagram</vt:lpstr>
      <vt:lpstr>Compiled code</vt:lpstr>
      <vt:lpstr>Circuit Diagram</vt:lpstr>
      <vt:lpstr>Test and implementation</vt:lpstr>
      <vt:lpstr>Circuit Diagram</vt:lpstr>
      <vt:lpstr>Compiled code</vt:lpstr>
      <vt:lpstr>Circuit Diagram</vt:lpstr>
      <vt:lpstr>Compiled code</vt:lpstr>
      <vt:lpstr>Test and implementation</vt:lpstr>
      <vt:lpstr>Circuit Diagram</vt:lpstr>
      <vt:lpstr>Compiled code</vt:lpstr>
      <vt:lpstr>Test and implementation</vt:lpstr>
      <vt:lpstr>Circuit Diagram</vt:lpstr>
      <vt:lpstr>Compiled code</vt:lpstr>
      <vt:lpstr>Test and implementation</vt:lpstr>
      <vt:lpstr>Circuit Diagram</vt:lpstr>
      <vt:lpstr>Compiled Code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Ravindu Karunaweera</dc:creator>
  <cp:lastModifiedBy>Ravindu Karunaweera</cp:lastModifiedBy>
  <cp:revision>9</cp:revision>
  <dcterms:created xsi:type="dcterms:W3CDTF">2021-12-01T09:53:20Z</dcterms:created>
  <dcterms:modified xsi:type="dcterms:W3CDTF">2022-01-23T16:00:55Z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0x010100AA71C6498CC4AA428E8C62519D23EE2F</vt:lpwstr>
  </property>
</Properties>
</file>